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3"/>
  </p:notesMasterIdLst>
  <p:sldIdLst>
    <p:sldId id="256" r:id="rId2"/>
    <p:sldId id="282" r:id="rId3"/>
    <p:sldId id="600" r:id="rId4"/>
    <p:sldId id="674" r:id="rId5"/>
    <p:sldId id="675" r:id="rId6"/>
    <p:sldId id="690" r:id="rId7"/>
    <p:sldId id="692" r:id="rId8"/>
    <p:sldId id="676" r:id="rId9"/>
    <p:sldId id="677" r:id="rId10"/>
    <p:sldId id="678" r:id="rId11"/>
    <p:sldId id="666" r:id="rId12"/>
    <p:sldId id="680" r:id="rId13"/>
    <p:sldId id="691" r:id="rId14"/>
    <p:sldId id="681" r:id="rId15"/>
    <p:sldId id="682" r:id="rId16"/>
    <p:sldId id="679" r:id="rId17"/>
    <p:sldId id="656" r:id="rId18"/>
    <p:sldId id="693" r:id="rId19"/>
    <p:sldId id="688" r:id="rId20"/>
    <p:sldId id="657" r:id="rId21"/>
    <p:sldId id="686" r:id="rId22"/>
    <p:sldId id="687" r:id="rId23"/>
    <p:sldId id="683" r:id="rId24"/>
    <p:sldId id="685" r:id="rId25"/>
    <p:sldId id="694" r:id="rId26"/>
    <p:sldId id="695" r:id="rId27"/>
    <p:sldId id="602" r:id="rId28"/>
    <p:sldId id="273" r:id="rId29"/>
    <p:sldId id="274" r:id="rId30"/>
    <p:sldId id="275" r:id="rId31"/>
    <p:sldId id="276"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600"/>
            <p14:sldId id="674"/>
            <p14:sldId id="675"/>
            <p14:sldId id="690"/>
            <p14:sldId id="692"/>
            <p14:sldId id="676"/>
            <p14:sldId id="677"/>
            <p14:sldId id="678"/>
            <p14:sldId id="666"/>
            <p14:sldId id="680"/>
            <p14:sldId id="691"/>
            <p14:sldId id="681"/>
            <p14:sldId id="682"/>
            <p14:sldId id="679"/>
            <p14:sldId id="656"/>
            <p14:sldId id="693"/>
            <p14:sldId id="688"/>
            <p14:sldId id="657"/>
            <p14:sldId id="686"/>
            <p14:sldId id="687"/>
            <p14:sldId id="683"/>
            <p14:sldId id="685"/>
            <p14:sldId id="694"/>
            <p14:sldId id="695"/>
            <p14:sldId id="602"/>
            <p14:sldId id="273"/>
            <p14:sldId id="274"/>
            <p14:sldId id="275"/>
            <p14:sldId id="27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736" autoAdjust="0"/>
    <p:restoredTop sz="96447" autoAdjust="0"/>
  </p:normalViewPr>
  <p:slideViewPr>
    <p:cSldViewPr snapToGrid="0">
      <p:cViewPr varScale="1">
        <p:scale>
          <a:sx n="109" d="100"/>
          <a:sy n="109" d="100"/>
        </p:scale>
        <p:origin x="-906" y="-78"/>
      </p:cViewPr>
      <p:guideLst>
        <p:guide orient="horz" pos="2160"/>
        <p:guide pos="2880"/>
      </p:guideLst>
    </p:cSldViewPr>
  </p:slideViewPr>
  <p:notesTextViewPr>
    <p:cViewPr>
      <p:scale>
        <a:sx n="1" d="1"/>
        <a:sy n="1" d="1"/>
      </p:scale>
      <p:origin x="0" y="0"/>
    </p:cViewPr>
  </p:notesTextViewPr>
  <p:sorterViewPr>
    <p:cViewPr>
      <p:scale>
        <a:sx n="100" d="100"/>
        <a:sy n="100" d="100"/>
      </p:scale>
      <p:origin x="0" y="40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7.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3.wmf"/><Relationship Id="rId1" Type="http://schemas.openxmlformats.org/officeDocument/2006/relationships/image" Target="../media/image35.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image" Target="../media/image37.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image" Target="../media/image4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2.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image" Target="../media/image1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2020-10-26</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Linear dependence and independence of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Linear dependence and independence of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CA" smtClean="0"/>
              <a:t>Linear dependence and independence of vectors</a:t>
            </a:r>
            <a:endParaRPr lang="en-CA"/>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Linear dependence and independence of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Linear dependence and independence of vectors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Linear dependence and independence of vectors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Linear dependence and independence of vectors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Linear dependence and independence of vectors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Linear dependence and independence of vectors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Linear dependence and independence of vectors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10.wav"/><Relationship Id="rId7" Type="http://schemas.openxmlformats.org/officeDocument/2006/relationships/image" Target="../media/image24.wmf"/><Relationship Id="rId2" Type="http://schemas.openxmlformats.org/officeDocument/2006/relationships/tags" Target="../tags/tag8.xml"/><Relationship Id="rId1" Type="http://schemas.openxmlformats.org/officeDocument/2006/relationships/vmlDrawing" Target="../drawings/vmlDrawing8.vml"/><Relationship Id="rId6" Type="http://schemas.openxmlformats.org/officeDocument/2006/relationships/oleObject" Target="../embeddings/oleObject16.bin"/><Relationship Id="rId5" Type="http://schemas.openxmlformats.org/officeDocument/2006/relationships/slideLayout" Target="../slideLayouts/slideLayout2.xml"/><Relationship Id="rId4" Type="http://schemas.openxmlformats.org/officeDocument/2006/relationships/audio" Target="../media/media10.wav"/></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8.bin"/><Relationship Id="rId3" Type="http://schemas.microsoft.com/office/2007/relationships/media" Target="../media/media11.wav"/><Relationship Id="rId7" Type="http://schemas.openxmlformats.org/officeDocument/2006/relationships/image" Target="../media/image25.wmf"/><Relationship Id="rId2" Type="http://schemas.openxmlformats.org/officeDocument/2006/relationships/tags" Target="../tags/tag9.xml"/><Relationship Id="rId1" Type="http://schemas.openxmlformats.org/officeDocument/2006/relationships/vmlDrawing" Target="../drawings/vmlDrawing9.vml"/><Relationship Id="rId6" Type="http://schemas.openxmlformats.org/officeDocument/2006/relationships/oleObject" Target="../embeddings/oleObject17.bin"/><Relationship Id="rId5" Type="http://schemas.openxmlformats.org/officeDocument/2006/relationships/slideLayout" Target="../slideLayouts/slideLayout2.xml"/><Relationship Id="rId10" Type="http://schemas.openxmlformats.org/officeDocument/2006/relationships/image" Target="../media/image16.png"/><Relationship Id="rId4" Type="http://schemas.openxmlformats.org/officeDocument/2006/relationships/audio" Target="../media/media11.wav"/><Relationship Id="rId9" Type="http://schemas.openxmlformats.org/officeDocument/2006/relationships/image" Target="../media/image26.wmf"/></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20.bin"/><Relationship Id="rId3" Type="http://schemas.microsoft.com/office/2007/relationships/media" Target="../media/media12.wav"/><Relationship Id="rId7" Type="http://schemas.openxmlformats.org/officeDocument/2006/relationships/image" Target="../media/image27.wmf"/><Relationship Id="rId12" Type="http://schemas.openxmlformats.org/officeDocument/2006/relationships/image" Target="../media/image16.png"/><Relationship Id="rId2" Type="http://schemas.openxmlformats.org/officeDocument/2006/relationships/tags" Target="../tags/tag10.xml"/><Relationship Id="rId1" Type="http://schemas.openxmlformats.org/officeDocument/2006/relationships/vmlDrawing" Target="../drawings/vmlDrawing10.vml"/><Relationship Id="rId6" Type="http://schemas.openxmlformats.org/officeDocument/2006/relationships/oleObject" Target="../embeddings/oleObject19.bin"/><Relationship Id="rId11" Type="http://schemas.openxmlformats.org/officeDocument/2006/relationships/image" Target="../media/image29.wmf"/><Relationship Id="rId5" Type="http://schemas.openxmlformats.org/officeDocument/2006/relationships/slideLayout" Target="../slideLayouts/slideLayout2.xml"/><Relationship Id="rId10" Type="http://schemas.openxmlformats.org/officeDocument/2006/relationships/oleObject" Target="../embeddings/oleObject21.bin"/><Relationship Id="rId4" Type="http://schemas.openxmlformats.org/officeDocument/2006/relationships/audio" Target="../media/media12.wav"/><Relationship Id="rId9" Type="http://schemas.openxmlformats.org/officeDocument/2006/relationships/image" Target="../media/image28.wmf"/></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23.bin"/><Relationship Id="rId3" Type="http://schemas.microsoft.com/office/2007/relationships/media" Target="../media/media13.wav"/><Relationship Id="rId7" Type="http://schemas.openxmlformats.org/officeDocument/2006/relationships/image" Target="../media/image27.wmf"/><Relationship Id="rId12" Type="http://schemas.openxmlformats.org/officeDocument/2006/relationships/image" Target="../media/image16.png"/><Relationship Id="rId2" Type="http://schemas.openxmlformats.org/officeDocument/2006/relationships/tags" Target="../tags/tag11.xml"/><Relationship Id="rId1" Type="http://schemas.openxmlformats.org/officeDocument/2006/relationships/vmlDrawing" Target="../drawings/vmlDrawing11.vml"/><Relationship Id="rId6" Type="http://schemas.openxmlformats.org/officeDocument/2006/relationships/oleObject" Target="../embeddings/oleObject22.bin"/><Relationship Id="rId11" Type="http://schemas.openxmlformats.org/officeDocument/2006/relationships/image" Target="../media/image31.wmf"/><Relationship Id="rId5" Type="http://schemas.openxmlformats.org/officeDocument/2006/relationships/slideLayout" Target="../slideLayouts/slideLayout2.xml"/><Relationship Id="rId10" Type="http://schemas.openxmlformats.org/officeDocument/2006/relationships/oleObject" Target="../embeddings/oleObject24.bin"/><Relationship Id="rId4" Type="http://schemas.openxmlformats.org/officeDocument/2006/relationships/audio" Target="../media/media13.wav"/><Relationship Id="rId9" Type="http://schemas.openxmlformats.org/officeDocument/2006/relationships/image" Target="../media/image30.wmf"/></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26.bin"/><Relationship Id="rId3" Type="http://schemas.microsoft.com/office/2007/relationships/media" Target="../media/media14.wav"/><Relationship Id="rId7" Type="http://schemas.openxmlformats.org/officeDocument/2006/relationships/image" Target="../media/image32.wmf"/><Relationship Id="rId12" Type="http://schemas.openxmlformats.org/officeDocument/2006/relationships/image" Target="../media/image16.png"/><Relationship Id="rId2" Type="http://schemas.openxmlformats.org/officeDocument/2006/relationships/tags" Target="../tags/tag12.xml"/><Relationship Id="rId1" Type="http://schemas.openxmlformats.org/officeDocument/2006/relationships/vmlDrawing" Target="../drawings/vmlDrawing12.vml"/><Relationship Id="rId6" Type="http://schemas.openxmlformats.org/officeDocument/2006/relationships/oleObject" Target="../embeddings/oleObject25.bin"/><Relationship Id="rId11" Type="http://schemas.openxmlformats.org/officeDocument/2006/relationships/image" Target="../media/image34.wmf"/><Relationship Id="rId5" Type="http://schemas.openxmlformats.org/officeDocument/2006/relationships/slideLayout" Target="../slideLayouts/slideLayout2.xml"/><Relationship Id="rId10" Type="http://schemas.openxmlformats.org/officeDocument/2006/relationships/oleObject" Target="../embeddings/oleObject27.bin"/><Relationship Id="rId4" Type="http://schemas.openxmlformats.org/officeDocument/2006/relationships/audio" Target="../media/media14.wav"/><Relationship Id="rId9" Type="http://schemas.openxmlformats.org/officeDocument/2006/relationships/image" Target="../media/image33.wmf"/></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29.bin"/><Relationship Id="rId3" Type="http://schemas.microsoft.com/office/2007/relationships/media" Target="../media/media15.wav"/><Relationship Id="rId7" Type="http://schemas.openxmlformats.org/officeDocument/2006/relationships/image" Target="../media/image35.wmf"/><Relationship Id="rId12" Type="http://schemas.openxmlformats.org/officeDocument/2006/relationships/image" Target="../media/image16.png"/><Relationship Id="rId2" Type="http://schemas.openxmlformats.org/officeDocument/2006/relationships/tags" Target="../tags/tag13.xml"/><Relationship Id="rId1" Type="http://schemas.openxmlformats.org/officeDocument/2006/relationships/vmlDrawing" Target="../drawings/vmlDrawing13.vml"/><Relationship Id="rId6" Type="http://schemas.openxmlformats.org/officeDocument/2006/relationships/oleObject" Target="../embeddings/oleObject28.bin"/><Relationship Id="rId11" Type="http://schemas.openxmlformats.org/officeDocument/2006/relationships/image" Target="../media/image36.wmf"/><Relationship Id="rId5" Type="http://schemas.openxmlformats.org/officeDocument/2006/relationships/slideLayout" Target="../slideLayouts/slideLayout2.xml"/><Relationship Id="rId10" Type="http://schemas.openxmlformats.org/officeDocument/2006/relationships/oleObject" Target="../embeddings/oleObject30.bin"/><Relationship Id="rId4" Type="http://schemas.openxmlformats.org/officeDocument/2006/relationships/audio" Target="../media/media15.wav"/><Relationship Id="rId9" Type="http://schemas.openxmlformats.org/officeDocument/2006/relationships/image" Target="../media/image33.wmf"/></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32.bin"/><Relationship Id="rId3" Type="http://schemas.microsoft.com/office/2007/relationships/media" Target="../media/media16.wav"/><Relationship Id="rId7" Type="http://schemas.openxmlformats.org/officeDocument/2006/relationships/image" Target="../media/image37.wmf"/><Relationship Id="rId12" Type="http://schemas.openxmlformats.org/officeDocument/2006/relationships/image" Target="../media/image16.png"/><Relationship Id="rId2" Type="http://schemas.openxmlformats.org/officeDocument/2006/relationships/tags" Target="../tags/tag14.xml"/><Relationship Id="rId1" Type="http://schemas.openxmlformats.org/officeDocument/2006/relationships/vmlDrawing" Target="../drawings/vmlDrawing14.vml"/><Relationship Id="rId6" Type="http://schemas.openxmlformats.org/officeDocument/2006/relationships/oleObject" Target="../embeddings/oleObject31.bin"/><Relationship Id="rId11" Type="http://schemas.openxmlformats.org/officeDocument/2006/relationships/image" Target="../media/image39.wmf"/><Relationship Id="rId5" Type="http://schemas.openxmlformats.org/officeDocument/2006/relationships/slideLayout" Target="../slideLayouts/slideLayout2.xml"/><Relationship Id="rId10" Type="http://schemas.openxmlformats.org/officeDocument/2006/relationships/oleObject" Target="../embeddings/oleObject33.bin"/><Relationship Id="rId4" Type="http://schemas.openxmlformats.org/officeDocument/2006/relationships/audio" Target="../media/media16.wav"/><Relationship Id="rId9" Type="http://schemas.openxmlformats.org/officeDocument/2006/relationships/image" Target="../media/image38.wmf"/></Relationships>
</file>

<file path=ppt/slides/_rels/slide17.xml.rels><?xml version="1.0" encoding="UTF-8" standalone="yes"?>
<Relationships xmlns="http://schemas.openxmlformats.org/package/2006/relationships"><Relationship Id="rId3" Type="http://schemas.openxmlformats.org/officeDocument/2006/relationships/audio" Target="../media/media17.wav"/><Relationship Id="rId2" Type="http://schemas.microsoft.com/office/2007/relationships/media" Target="../media/media17.wav"/><Relationship Id="rId1" Type="http://schemas.openxmlformats.org/officeDocument/2006/relationships/tags" Target="../tags/tag1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wav"/><Relationship Id="rId2" Type="http://schemas.microsoft.com/office/2007/relationships/media" Target="../media/media18.wav"/><Relationship Id="rId1" Type="http://schemas.openxmlformats.org/officeDocument/2006/relationships/tags" Target="../tags/tag16.xml"/><Relationship Id="rId5" Type="http://schemas.openxmlformats.org/officeDocument/2006/relationships/image" Target="../media/image20.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wav"/><Relationship Id="rId2" Type="http://schemas.microsoft.com/office/2007/relationships/media" Target="../media/media19.wav"/><Relationship Id="rId1" Type="http://schemas.openxmlformats.org/officeDocument/2006/relationships/tags" Target="../tags/tag17.xml"/><Relationship Id="rId5" Type="http://schemas.openxmlformats.org/officeDocument/2006/relationships/image" Target="../media/image20.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20.wav"/><Relationship Id="rId7" Type="http://schemas.openxmlformats.org/officeDocument/2006/relationships/image" Target="../media/image40.wmf"/><Relationship Id="rId2" Type="http://schemas.openxmlformats.org/officeDocument/2006/relationships/tags" Target="../tags/tag18.xml"/><Relationship Id="rId1" Type="http://schemas.openxmlformats.org/officeDocument/2006/relationships/vmlDrawing" Target="../drawings/vmlDrawing15.vml"/><Relationship Id="rId6" Type="http://schemas.openxmlformats.org/officeDocument/2006/relationships/oleObject" Target="../embeddings/oleObject34.bin"/><Relationship Id="rId5" Type="http://schemas.openxmlformats.org/officeDocument/2006/relationships/slideLayout" Target="../slideLayouts/slideLayout2.xml"/><Relationship Id="rId4" Type="http://schemas.openxmlformats.org/officeDocument/2006/relationships/audio" Target="../media/media20.wav"/></Relationships>
</file>

<file path=ppt/slides/_rels/slide21.xml.rels><?xml version="1.0" encoding="UTF-8" standalone="yes"?>
<Relationships xmlns="http://schemas.openxmlformats.org/package/2006/relationships"><Relationship Id="rId3" Type="http://schemas.openxmlformats.org/officeDocument/2006/relationships/audio" Target="../media/media21.wav"/><Relationship Id="rId2" Type="http://schemas.microsoft.com/office/2007/relationships/media" Target="../media/media21.wav"/><Relationship Id="rId1" Type="http://schemas.openxmlformats.org/officeDocument/2006/relationships/tags" Target="../tags/tag19.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wav"/><Relationship Id="rId2" Type="http://schemas.microsoft.com/office/2007/relationships/media" Target="../media/media22.wav"/><Relationship Id="rId1" Type="http://schemas.openxmlformats.org/officeDocument/2006/relationships/tags" Target="../tags/tag20.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3.wav"/><Relationship Id="rId2" Type="http://schemas.microsoft.com/office/2007/relationships/media" Target="../media/media23.wav"/><Relationship Id="rId1" Type="http://schemas.openxmlformats.org/officeDocument/2006/relationships/tags" Target="../tags/tag2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media24.wav"/><Relationship Id="rId2" Type="http://schemas.microsoft.com/office/2007/relationships/media" Target="../media/media24.wav"/><Relationship Id="rId1" Type="http://schemas.openxmlformats.org/officeDocument/2006/relationships/tags" Target="../tags/tag2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media25.wav"/><Relationship Id="rId2" Type="http://schemas.microsoft.com/office/2007/relationships/media" Target="../media/media25.wav"/><Relationship Id="rId1" Type="http://schemas.openxmlformats.org/officeDocument/2006/relationships/tags" Target="../tags/tag2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36.bin"/><Relationship Id="rId3" Type="http://schemas.microsoft.com/office/2007/relationships/media" Target="../media/media26.wav"/><Relationship Id="rId7" Type="http://schemas.openxmlformats.org/officeDocument/2006/relationships/image" Target="../media/image41.wmf"/><Relationship Id="rId12" Type="http://schemas.openxmlformats.org/officeDocument/2006/relationships/image" Target="../media/image8.png"/><Relationship Id="rId2" Type="http://schemas.openxmlformats.org/officeDocument/2006/relationships/tags" Target="../tags/tag24.xml"/><Relationship Id="rId1" Type="http://schemas.openxmlformats.org/officeDocument/2006/relationships/vmlDrawing" Target="../drawings/vmlDrawing16.vml"/><Relationship Id="rId6" Type="http://schemas.openxmlformats.org/officeDocument/2006/relationships/oleObject" Target="../embeddings/oleObject35.bin"/><Relationship Id="rId11" Type="http://schemas.openxmlformats.org/officeDocument/2006/relationships/image" Target="../media/image43.wmf"/><Relationship Id="rId5" Type="http://schemas.openxmlformats.org/officeDocument/2006/relationships/slideLayout" Target="../slideLayouts/slideLayout2.xml"/><Relationship Id="rId10" Type="http://schemas.openxmlformats.org/officeDocument/2006/relationships/oleObject" Target="../embeddings/oleObject37.bin"/><Relationship Id="rId4" Type="http://schemas.openxmlformats.org/officeDocument/2006/relationships/audio" Target="../media/media26.wav"/><Relationship Id="rId9" Type="http://schemas.openxmlformats.org/officeDocument/2006/relationships/image" Target="../media/image42.wm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av"/><Relationship Id="rId1" Type="http://schemas.microsoft.com/office/2007/relationships/media" Target="../media/media29.wav"/><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3" Type="http://schemas.microsoft.com/office/2007/relationships/media" Target="../media/media3.wav"/><Relationship Id="rId7" Type="http://schemas.openxmlformats.org/officeDocument/2006/relationships/image" Target="../media/image9.w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4" Type="http://schemas.openxmlformats.org/officeDocument/2006/relationships/audio" Target="../media/media3.wav"/><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0.wav"/><Relationship Id="rId1" Type="http://schemas.microsoft.com/office/2007/relationships/media" Target="../media/media30.wav"/><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4.bin"/><Relationship Id="rId3" Type="http://schemas.microsoft.com/office/2007/relationships/media" Target="../media/media4.wav"/><Relationship Id="rId7" Type="http://schemas.openxmlformats.org/officeDocument/2006/relationships/image" Target="../media/image10.wmf"/><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4.wav"/><Relationship Id="rId9" Type="http://schemas.openxmlformats.org/officeDocument/2006/relationships/image" Target="../media/image11.wmf"/></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6.bin"/><Relationship Id="rId3" Type="http://schemas.microsoft.com/office/2007/relationships/media" Target="../media/media5.wav"/><Relationship Id="rId7" Type="http://schemas.openxmlformats.org/officeDocument/2006/relationships/image" Target="../media/image12.wmf"/><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5.wav"/><Relationship Id="rId9" Type="http://schemas.openxmlformats.org/officeDocument/2006/relationships/image" Target="../media/image13.wmf"/></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8.bin"/><Relationship Id="rId3" Type="http://schemas.microsoft.com/office/2007/relationships/media" Target="../media/media6.wav"/><Relationship Id="rId7" Type="http://schemas.openxmlformats.org/officeDocument/2006/relationships/image" Target="../media/image12.wmf"/><Relationship Id="rId12" Type="http://schemas.openxmlformats.org/officeDocument/2006/relationships/image" Target="../media/image16.png"/><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oleObject" Target="../embeddings/oleObject7.bin"/><Relationship Id="rId11" Type="http://schemas.openxmlformats.org/officeDocument/2006/relationships/image" Target="../media/image15.wmf"/><Relationship Id="rId5" Type="http://schemas.openxmlformats.org/officeDocument/2006/relationships/slideLayout" Target="../slideLayouts/slideLayout2.xml"/><Relationship Id="rId10" Type="http://schemas.openxmlformats.org/officeDocument/2006/relationships/oleObject" Target="../embeddings/oleObject9.bin"/><Relationship Id="rId4" Type="http://schemas.openxmlformats.org/officeDocument/2006/relationships/audio" Target="../media/media6.wav"/><Relationship Id="rId9" Type="http://schemas.openxmlformats.org/officeDocument/2006/relationships/image" Target="../media/image14.wmf"/></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1.bin"/><Relationship Id="rId3" Type="http://schemas.microsoft.com/office/2007/relationships/media" Target="../media/media7.wav"/><Relationship Id="rId7" Type="http://schemas.openxmlformats.org/officeDocument/2006/relationships/image" Target="../media/image17.wmf"/><Relationship Id="rId12" Type="http://schemas.openxmlformats.org/officeDocument/2006/relationships/image" Target="../media/image20.png"/><Relationship Id="rId2" Type="http://schemas.openxmlformats.org/officeDocument/2006/relationships/tags" Target="../tags/tag5.xml"/><Relationship Id="rId1" Type="http://schemas.openxmlformats.org/officeDocument/2006/relationships/vmlDrawing" Target="../drawings/vmlDrawing5.vml"/><Relationship Id="rId6" Type="http://schemas.openxmlformats.org/officeDocument/2006/relationships/oleObject" Target="../embeddings/oleObject10.bin"/><Relationship Id="rId11" Type="http://schemas.openxmlformats.org/officeDocument/2006/relationships/image" Target="../media/image19.wmf"/><Relationship Id="rId5" Type="http://schemas.openxmlformats.org/officeDocument/2006/relationships/slideLayout" Target="../slideLayouts/slideLayout2.xml"/><Relationship Id="rId10" Type="http://schemas.openxmlformats.org/officeDocument/2006/relationships/oleObject" Target="../embeddings/oleObject12.bin"/><Relationship Id="rId4" Type="http://schemas.openxmlformats.org/officeDocument/2006/relationships/audio" Target="../media/media7.wav"/><Relationship Id="rId9" Type="http://schemas.openxmlformats.org/officeDocument/2006/relationships/image" Target="../media/image18.wmf"/></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8.wav"/><Relationship Id="rId7" Type="http://schemas.openxmlformats.org/officeDocument/2006/relationships/image" Target="../media/image21.wmf"/><Relationship Id="rId2" Type="http://schemas.openxmlformats.org/officeDocument/2006/relationships/tags" Target="../tags/tag6.xml"/><Relationship Id="rId1" Type="http://schemas.openxmlformats.org/officeDocument/2006/relationships/vmlDrawing" Target="../drawings/vmlDrawing6.vml"/><Relationship Id="rId6" Type="http://schemas.openxmlformats.org/officeDocument/2006/relationships/oleObject" Target="../embeddings/oleObject13.bin"/><Relationship Id="rId5" Type="http://schemas.openxmlformats.org/officeDocument/2006/relationships/slideLayout" Target="../slideLayouts/slideLayout2.xml"/><Relationship Id="rId4" Type="http://schemas.openxmlformats.org/officeDocument/2006/relationships/audio" Target="../media/media8.wav"/></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5.bin"/><Relationship Id="rId3" Type="http://schemas.microsoft.com/office/2007/relationships/media" Target="../media/media9.wav"/><Relationship Id="rId7" Type="http://schemas.openxmlformats.org/officeDocument/2006/relationships/image" Target="../media/image22.wmf"/><Relationship Id="rId2" Type="http://schemas.openxmlformats.org/officeDocument/2006/relationships/tags" Target="../tags/tag7.xml"/><Relationship Id="rId1" Type="http://schemas.openxmlformats.org/officeDocument/2006/relationships/vmlDrawing" Target="../drawings/vmlDrawing7.vml"/><Relationship Id="rId6" Type="http://schemas.openxmlformats.org/officeDocument/2006/relationships/oleObject" Target="../embeddings/oleObject14.bin"/><Relationship Id="rId5" Type="http://schemas.openxmlformats.org/officeDocument/2006/relationships/slideLayout" Target="../slideLayouts/slideLayout2.xml"/><Relationship Id="rId10" Type="http://schemas.openxmlformats.org/officeDocument/2006/relationships/image" Target="../media/image16.png"/><Relationship Id="rId4" Type="http://schemas.openxmlformats.org/officeDocument/2006/relationships/audio" Target="../media/media9.wav"/><Relationship Id="rId9" Type="http://schemas.openxmlformats.org/officeDocument/2006/relationships/image" Target="../media/image23.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6.5 </a:t>
            </a:r>
            <a:r>
              <a:rPr lang="en-CA" dirty="0" smtClean="0"/>
              <a:t>Linear dependence and independence of a collection of vectors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13736"/>
    </mc:Choice>
    <mc:Fallback>
      <p:transition spd="slow" advTm="13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Terminology</a:t>
            </a:r>
            <a:endParaRPr lang="en-CA" dirty="0"/>
          </a:p>
        </p:txBody>
      </p:sp>
      <p:sp>
        <p:nvSpPr>
          <p:cNvPr id="3" name="Content Placeholder 2"/>
          <p:cNvSpPr>
            <a:spLocks noGrp="1"/>
          </p:cNvSpPr>
          <p:nvPr>
            <p:ph idx="1"/>
          </p:nvPr>
        </p:nvSpPr>
        <p:spPr/>
        <p:txBody>
          <a:bodyPr/>
          <a:lstStyle/>
          <a:p>
            <a:r>
              <a:rPr lang="en-US" dirty="0" smtClean="0"/>
              <a:t>Finally, because </a:t>
            </a:r>
          </a:p>
          <a:p>
            <a:endParaRPr lang="en-US" dirty="0"/>
          </a:p>
          <a:p>
            <a:endParaRPr lang="en-US" dirty="0" smtClean="0"/>
          </a:p>
          <a:p>
            <a:endParaRPr lang="en-US" dirty="0"/>
          </a:p>
          <a:p>
            <a:pPr marL="0" indent="0">
              <a:buNone/>
            </a:pPr>
            <a:r>
              <a:rPr lang="en-US" dirty="0" smtClean="0"/>
              <a:t>      thus, the </a:t>
            </a:r>
            <a:r>
              <a:rPr lang="en-US" dirty="0" smtClean="0">
                <a:latin typeface="Times New Roman" panose="02020603050405020304" pitchFamily="18" charset="0"/>
              </a:rPr>
              <a:t>rank(</a:t>
            </a:r>
            <a:r>
              <a:rPr lang="en-US" i="1" dirty="0" smtClean="0">
                <a:latin typeface="Times New Roman" panose="02020603050405020304" pitchFamily="18" charset="0"/>
              </a:rPr>
              <a:t>C</a:t>
            </a:r>
            <a:r>
              <a:rPr lang="en-US" dirty="0" smtClean="0">
                <a:latin typeface="Times New Roman" panose="02020603050405020304" pitchFamily="18" charset="0"/>
              </a:rPr>
              <a:t>) = 2</a:t>
            </a:r>
          </a:p>
          <a:p>
            <a:endParaRPr lang="en-US" dirty="0" smtClean="0"/>
          </a:p>
          <a:p>
            <a:pPr marL="0" indent="0">
              <a:buNone/>
            </a:pPr>
            <a:r>
              <a:rPr lang="en-US" dirty="0"/>
              <a:t>	</a:t>
            </a:r>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10</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9" name="Object 8"/>
          <p:cNvGraphicFramePr>
            <a:graphicFrameLocks noChangeAspect="1"/>
          </p:cNvGraphicFramePr>
          <p:nvPr>
            <p:extLst>
              <p:ext uri="{D42A27DB-BD31-4B8C-83A1-F6EECF244321}">
                <p14:modId xmlns:p14="http://schemas.microsoft.com/office/powerpoint/2010/main" val="1088481979"/>
              </p:ext>
            </p:extLst>
          </p:nvPr>
        </p:nvGraphicFramePr>
        <p:xfrm>
          <a:off x="1289050" y="2136775"/>
          <a:ext cx="6335713" cy="1009650"/>
        </p:xfrm>
        <a:graphic>
          <a:graphicData uri="http://schemas.openxmlformats.org/presentationml/2006/ole">
            <mc:AlternateContent xmlns:mc="http://schemas.openxmlformats.org/markup-compatibility/2006">
              <mc:Choice xmlns:v="urn:schemas-microsoft-com:vml" Requires="v">
                <p:oleObj spid="_x0000_s419849" name="Equation" r:id="rId6" imgW="6438600" imgH="1117440" progId="Equation.DSMT4">
                  <p:embed/>
                </p:oleObj>
              </mc:Choice>
              <mc:Fallback>
                <p:oleObj name="Equation" r:id="rId6" imgW="6438600" imgH="1117440" progId="Equation.DSMT4">
                  <p:embed/>
                  <p:pic>
                    <p:nvPicPr>
                      <p:cNvPr id="0" name=""/>
                      <p:cNvPicPr>
                        <a:picLocks noChangeAspect="1" noChangeArrowheads="1"/>
                      </p:cNvPicPr>
                      <p:nvPr/>
                    </p:nvPicPr>
                    <p:blipFill>
                      <a:blip r:embed="rId7"/>
                      <a:srcRect/>
                      <a:stretch>
                        <a:fillRect/>
                      </a:stretch>
                    </p:blipFill>
                    <p:spPr bwMode="auto">
                      <a:xfrm>
                        <a:off x="1289050" y="2136775"/>
                        <a:ext cx="6335713"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897255490"/>
      </p:ext>
    </p:extLst>
  </p:cSld>
  <p:clrMapOvr>
    <a:masterClrMapping/>
  </p:clrMapOvr>
  <mc:AlternateContent xmlns:mc="http://schemas.openxmlformats.org/markup-compatibility/2006">
    <mc:Choice xmlns:p14="http://schemas.microsoft.com/office/powerpoint/2010/main" Requires="p14">
      <p:transition spd="slow" p14:dur="2000" advTm="16766"/>
    </mc:Choice>
    <mc:Fallback>
      <p:transition spd="slow" advTm="16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Approach to determining dependence</a:t>
            </a:r>
            <a:endParaRPr lang="en-CA" dirty="0"/>
          </a:p>
        </p:txBody>
      </p:sp>
      <p:sp>
        <p:nvSpPr>
          <p:cNvPr id="3" name="Content Placeholder 2"/>
          <p:cNvSpPr>
            <a:spLocks noGrp="1"/>
          </p:cNvSpPr>
          <p:nvPr>
            <p:ph idx="1"/>
          </p:nvPr>
        </p:nvSpPr>
        <p:spPr/>
        <p:txBody>
          <a:bodyPr/>
          <a:lstStyle/>
          <a:p>
            <a:r>
              <a:rPr lang="en-US" dirty="0" smtClean="0"/>
              <a:t>If all you are asked “Is </a:t>
            </a:r>
            <a:r>
              <a:rPr lang="en-US" b="1" dirty="0" smtClean="0"/>
              <a:t>u</a:t>
            </a:r>
            <a:r>
              <a:rPr lang="en-US" dirty="0" smtClean="0"/>
              <a:t> linearly dependent on </a:t>
            </a:r>
            <a:r>
              <a:rPr lang="en-US" b="1" dirty="0" smtClean="0">
                <a:latin typeface="Times New Roman" panose="02020603050405020304" pitchFamily="18" charset="0"/>
              </a:rPr>
              <a:t>v</a:t>
            </a:r>
            <a:r>
              <a:rPr lang="en-US" baseline="-25000" dirty="0" smtClean="0">
                <a:latin typeface="Times New Roman" panose="02020603050405020304" pitchFamily="18" charset="0"/>
              </a:rPr>
              <a:t>1</a:t>
            </a:r>
            <a:r>
              <a:rPr lang="en-US" dirty="0" smtClean="0">
                <a:latin typeface="Times New Roman" panose="02020603050405020304" pitchFamily="18" charset="0"/>
              </a:rPr>
              <a:t>, …, </a:t>
            </a:r>
            <a:r>
              <a:rPr lang="en-US" b="1" dirty="0" err="1" smtClean="0">
                <a:latin typeface="Times New Roman" panose="02020603050405020304" pitchFamily="18" charset="0"/>
              </a:rPr>
              <a:t>v</a:t>
            </a:r>
            <a:r>
              <a:rPr lang="en-US" i="1" baseline="-25000" dirty="0" err="1" smtClean="0">
                <a:latin typeface="Times New Roman" panose="02020603050405020304" pitchFamily="18" charset="0"/>
              </a:rPr>
              <a:t>n</a:t>
            </a:r>
            <a:r>
              <a:rPr lang="en-US" dirty="0" smtClean="0"/>
              <a:t>?”</a:t>
            </a:r>
            <a:br>
              <a:rPr lang="en-US" dirty="0" smtClean="0"/>
            </a:br>
            <a:r>
              <a:rPr lang="en-US" dirty="0" smtClean="0"/>
              <a:t>then all you must do is check if </a:t>
            </a:r>
          </a:p>
          <a:p>
            <a:endParaRPr lang="en-US" dirty="0"/>
          </a:p>
          <a:p>
            <a:pPr marL="0" indent="0">
              <a:buNone/>
            </a:pPr>
            <a:r>
              <a:rPr lang="en-US" dirty="0" smtClean="0"/>
              <a:t>      where </a:t>
            </a:r>
          </a:p>
          <a:p>
            <a:pPr lvl="1"/>
            <a:endParaRPr lang="en-US" dirty="0"/>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11</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1021619118"/>
              </p:ext>
            </p:extLst>
          </p:nvPr>
        </p:nvGraphicFramePr>
        <p:xfrm>
          <a:off x="3208338" y="2381250"/>
          <a:ext cx="2659062" cy="417513"/>
        </p:xfrm>
        <a:graphic>
          <a:graphicData uri="http://schemas.openxmlformats.org/presentationml/2006/ole">
            <mc:AlternateContent xmlns:mc="http://schemas.openxmlformats.org/markup-compatibility/2006">
              <mc:Choice xmlns:v="urn:schemas-microsoft-com:vml" Requires="v">
                <p:oleObj spid="_x0000_s411672" name="Equation" r:id="rId6" imgW="2234880" imgH="380880" progId="Equation.DSMT4">
                  <p:embed/>
                </p:oleObj>
              </mc:Choice>
              <mc:Fallback>
                <p:oleObj name="Equation" r:id="rId6" imgW="2234880" imgH="380880" progId="Equation.DSMT4">
                  <p:embed/>
                  <p:pic>
                    <p:nvPicPr>
                      <p:cNvPr id="0" name=""/>
                      <p:cNvPicPr>
                        <a:picLocks noChangeAspect="1" noChangeArrowheads="1"/>
                      </p:cNvPicPr>
                      <p:nvPr/>
                    </p:nvPicPr>
                    <p:blipFill>
                      <a:blip r:embed="rId7"/>
                      <a:srcRect/>
                      <a:stretch>
                        <a:fillRect/>
                      </a:stretch>
                    </p:blipFill>
                    <p:spPr bwMode="auto">
                      <a:xfrm>
                        <a:off x="3208338" y="2381250"/>
                        <a:ext cx="26590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627181565"/>
              </p:ext>
            </p:extLst>
          </p:nvPr>
        </p:nvGraphicFramePr>
        <p:xfrm>
          <a:off x="3441030" y="3219213"/>
          <a:ext cx="2310288" cy="459263"/>
        </p:xfrm>
        <a:graphic>
          <a:graphicData uri="http://schemas.openxmlformats.org/presentationml/2006/ole">
            <mc:AlternateContent xmlns:mc="http://schemas.openxmlformats.org/markup-compatibility/2006">
              <mc:Choice xmlns:v="urn:schemas-microsoft-com:vml" Requires="v">
                <p:oleObj spid="_x0000_s411673" name="Equation" r:id="rId8" imgW="1765080" imgH="380880" progId="Equation.DSMT4">
                  <p:embed/>
                </p:oleObj>
              </mc:Choice>
              <mc:Fallback>
                <p:oleObj name="Equation" r:id="rId8" imgW="1765080" imgH="380880" progId="Equation.DSMT4">
                  <p:embed/>
                  <p:pic>
                    <p:nvPicPr>
                      <p:cNvPr id="0" name=""/>
                      <p:cNvPicPr>
                        <a:picLocks noChangeAspect="1" noChangeArrowheads="1"/>
                      </p:cNvPicPr>
                      <p:nvPr/>
                    </p:nvPicPr>
                    <p:blipFill>
                      <a:blip r:embed="rId9"/>
                      <a:srcRect/>
                      <a:stretch>
                        <a:fillRect/>
                      </a:stretch>
                    </p:blipFill>
                    <p:spPr bwMode="auto">
                      <a:xfrm>
                        <a:off x="3441030" y="3219213"/>
                        <a:ext cx="2310288" cy="45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 name="Audio 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097424966"/>
      </p:ext>
    </p:extLst>
  </p:cSld>
  <p:clrMapOvr>
    <a:masterClrMapping/>
  </p:clrMapOvr>
  <mc:AlternateContent xmlns:mc="http://schemas.openxmlformats.org/markup-compatibility/2006">
    <mc:Choice xmlns:p14="http://schemas.microsoft.com/office/powerpoint/2010/main" Requires="p14">
      <p:transition spd="slow" p14:dur="2000" advTm="47346"/>
    </mc:Choice>
    <mc:Fallback>
      <p:transition spd="slow" advTm="47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a:t>
            </a:r>
            <a:endParaRPr lang="en-CA" dirty="0"/>
          </a:p>
        </p:txBody>
      </p:sp>
      <p:sp>
        <p:nvSpPr>
          <p:cNvPr id="3" name="Content Placeholder 2"/>
          <p:cNvSpPr>
            <a:spLocks noGrp="1"/>
          </p:cNvSpPr>
          <p:nvPr>
            <p:ph idx="1"/>
          </p:nvPr>
        </p:nvSpPr>
        <p:spPr/>
        <p:txBody>
          <a:bodyPr/>
          <a:lstStyle/>
          <a:p>
            <a:r>
              <a:rPr lang="en-US" dirty="0" smtClean="0"/>
              <a:t>For example,</a:t>
            </a:r>
          </a:p>
          <a:p>
            <a:endParaRPr lang="en-US" dirty="0"/>
          </a:p>
          <a:p>
            <a:pPr marL="0" indent="0">
              <a:buNone/>
            </a:pPr>
            <a:r>
              <a:rPr lang="en-US" dirty="0" smtClean="0"/>
              <a:t>      </a:t>
            </a:r>
            <a:r>
              <a:rPr lang="en-US" dirty="0" smtClean="0"/>
              <a:t>depends on </a:t>
            </a:r>
            <a:endParaRPr lang="en-US" dirty="0" smtClean="0"/>
          </a:p>
          <a:p>
            <a:pPr marL="0" indent="0">
              <a:buNone/>
            </a:pPr>
            <a:endParaRPr lang="en-US" dirty="0"/>
          </a:p>
          <a:p>
            <a:pPr marL="0" indent="0">
              <a:buNone/>
            </a:pPr>
            <a:endParaRPr lang="en-US" dirty="0" smtClean="0"/>
          </a:p>
          <a:p>
            <a:pPr marL="0" indent="0">
              <a:buNone/>
            </a:pPr>
            <a:endParaRPr lang="en-US" dirty="0" smtClean="0"/>
          </a:p>
          <a:p>
            <a:pPr marL="0" indent="0">
              <a:buNone/>
            </a:pPr>
            <a:r>
              <a:rPr lang="en-US" dirty="0"/>
              <a:t> </a:t>
            </a:r>
            <a:r>
              <a:rPr lang="en-US" dirty="0" smtClean="0"/>
              <a:t>      because </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r>
              <a:rPr lang="en-US" dirty="0"/>
              <a:t> </a:t>
            </a:r>
            <a:r>
              <a:rPr lang="en-US" dirty="0" smtClean="0"/>
              <a:t>       and </a:t>
            </a:r>
            <a:r>
              <a:rPr lang="en-US" dirty="0" smtClean="0">
                <a:latin typeface="Times New Roman" panose="02020603050405020304" pitchFamily="18" charset="0"/>
                <a:ea typeface="Tahoma" panose="020B0604030504040204" pitchFamily="34" charset="0"/>
              </a:rPr>
              <a:t>rank( </a:t>
            </a:r>
            <a:r>
              <a:rPr lang="en-US" i="1" dirty="0" smtClean="0">
                <a:latin typeface="Times New Roman" panose="02020603050405020304" pitchFamily="18" charset="0"/>
                <a:ea typeface="Tahoma" panose="020B0604030504040204" pitchFamily="34" charset="0"/>
              </a:rPr>
              <a:t>V</a:t>
            </a:r>
            <a:r>
              <a:rPr lang="en-US" dirty="0" smtClean="0">
                <a:latin typeface="Times New Roman" panose="02020603050405020304" pitchFamily="18" charset="0"/>
                <a:ea typeface="Tahoma" panose="020B0604030504040204" pitchFamily="34" charset="0"/>
              </a:rPr>
              <a:t> ) = </a:t>
            </a:r>
            <a:r>
              <a:rPr lang="en-US" dirty="0" smtClean="0">
                <a:latin typeface="Times New Roman" panose="02020603050405020304" pitchFamily="18" charset="0"/>
                <a:ea typeface="Tahoma" panose="020B0604030504040204" pitchFamily="34" charset="0"/>
              </a:rPr>
              <a:t>3 = rank( </a:t>
            </a:r>
            <a:r>
              <a:rPr lang="en-US" i="1" dirty="0" smtClean="0">
                <a:latin typeface="Times New Roman" panose="02020603050405020304" pitchFamily="18" charset="0"/>
                <a:ea typeface="Tahoma" panose="020B0604030504040204" pitchFamily="34" charset="0"/>
              </a:rPr>
              <a:t>V</a:t>
            </a:r>
            <a:r>
              <a:rPr lang="en-US" dirty="0" smtClean="0">
                <a:latin typeface="Times New Roman" panose="02020603050405020304" pitchFamily="18" charset="0"/>
                <a:ea typeface="Tahoma" panose="020B0604030504040204" pitchFamily="34" charset="0"/>
              </a:rPr>
              <a:t> </a:t>
            </a:r>
            <a:r>
              <a:rPr lang="en-CA" dirty="0" smtClean="0">
                <a:latin typeface="Times New Roman" panose="02020603050405020304" pitchFamily="18" charset="0"/>
                <a:ea typeface="Tahoma" panose="020B0604030504040204" pitchFamily="34" charset="0"/>
              </a:rPr>
              <a:t>⋮ </a:t>
            </a:r>
            <a:r>
              <a:rPr lang="en-CA" b="1" dirty="0" smtClean="0">
                <a:latin typeface="Times New Roman" panose="02020603050405020304" pitchFamily="18" charset="0"/>
                <a:ea typeface="Tahoma" panose="020B0604030504040204" pitchFamily="34" charset="0"/>
              </a:rPr>
              <a:t>u</a:t>
            </a:r>
            <a:r>
              <a:rPr lang="en-CA" dirty="0" smtClean="0">
                <a:latin typeface="Times New Roman" panose="02020603050405020304" pitchFamily="18" charset="0"/>
                <a:ea typeface="Tahoma" panose="020B0604030504040204" pitchFamily="34" charset="0"/>
              </a:rPr>
              <a:t> )</a:t>
            </a:r>
            <a:r>
              <a:rPr lang="en-CA" dirty="0" smtClean="0"/>
              <a:t> for all </a:t>
            </a:r>
            <a:r>
              <a:rPr lang="en-CA" b="1" dirty="0" smtClean="0"/>
              <a:t>u</a:t>
            </a:r>
            <a:r>
              <a:rPr lang="en-US" dirty="0" smtClean="0"/>
              <a:t> </a:t>
            </a:r>
            <a:endParaRPr lang="en-US" dirty="0" smtClean="0"/>
          </a:p>
          <a:p>
            <a:pPr lvl="1"/>
            <a:endParaRPr lang="en-US" dirty="0"/>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12</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10" name="Object 9"/>
          <p:cNvGraphicFramePr>
            <a:graphicFrameLocks noChangeAspect="1"/>
          </p:cNvGraphicFramePr>
          <p:nvPr>
            <p:extLst>
              <p:ext uri="{D42A27DB-BD31-4B8C-83A1-F6EECF244321}">
                <p14:modId xmlns:p14="http://schemas.microsoft.com/office/powerpoint/2010/main" val="3316029028"/>
              </p:ext>
            </p:extLst>
          </p:nvPr>
        </p:nvGraphicFramePr>
        <p:xfrm>
          <a:off x="2537551" y="1240739"/>
          <a:ext cx="1089025" cy="1223963"/>
        </p:xfrm>
        <a:graphic>
          <a:graphicData uri="http://schemas.openxmlformats.org/presentationml/2006/ole">
            <mc:AlternateContent xmlns:mc="http://schemas.openxmlformats.org/markup-compatibility/2006">
              <mc:Choice xmlns:v="urn:schemas-microsoft-com:vml" Requires="v">
                <p:oleObj spid="_x0000_s421899" name="Equation" r:id="rId6" imgW="914400" imgH="1117440" progId="Equation.DSMT4">
                  <p:embed/>
                </p:oleObj>
              </mc:Choice>
              <mc:Fallback>
                <p:oleObj name="Equation" r:id="rId6" imgW="914400" imgH="1117440" progId="Equation.DSMT4">
                  <p:embed/>
                  <p:pic>
                    <p:nvPicPr>
                      <p:cNvPr id="0" name=""/>
                      <p:cNvPicPr>
                        <a:picLocks noChangeAspect="1" noChangeArrowheads="1"/>
                      </p:cNvPicPr>
                      <p:nvPr/>
                    </p:nvPicPr>
                    <p:blipFill>
                      <a:blip r:embed="rId7"/>
                      <a:srcRect/>
                      <a:stretch>
                        <a:fillRect/>
                      </a:stretch>
                    </p:blipFill>
                    <p:spPr bwMode="auto">
                      <a:xfrm>
                        <a:off x="2537551" y="1240739"/>
                        <a:ext cx="1089025"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050646520"/>
              </p:ext>
            </p:extLst>
          </p:nvPr>
        </p:nvGraphicFramePr>
        <p:xfrm>
          <a:off x="3006725" y="2962275"/>
          <a:ext cx="3595688" cy="1223963"/>
        </p:xfrm>
        <a:graphic>
          <a:graphicData uri="http://schemas.openxmlformats.org/presentationml/2006/ole">
            <mc:AlternateContent xmlns:mc="http://schemas.openxmlformats.org/markup-compatibility/2006">
              <mc:Choice xmlns:v="urn:schemas-microsoft-com:vml" Requires="v">
                <p:oleObj spid="_x0000_s421900" name="Equation" r:id="rId8" imgW="3022560" imgH="1117440" progId="Equation.DSMT4">
                  <p:embed/>
                </p:oleObj>
              </mc:Choice>
              <mc:Fallback>
                <p:oleObj name="Equation" r:id="rId8" imgW="3022560" imgH="1117440" progId="Equation.DSMT4">
                  <p:embed/>
                  <p:pic>
                    <p:nvPicPr>
                      <p:cNvPr id="0" name=""/>
                      <p:cNvPicPr>
                        <a:picLocks noChangeAspect="1" noChangeArrowheads="1"/>
                      </p:cNvPicPr>
                      <p:nvPr/>
                    </p:nvPicPr>
                    <p:blipFill>
                      <a:blip r:embed="rId9"/>
                      <a:srcRect/>
                      <a:stretch>
                        <a:fillRect/>
                      </a:stretch>
                    </p:blipFill>
                    <p:spPr bwMode="auto">
                      <a:xfrm>
                        <a:off x="3006725" y="2962275"/>
                        <a:ext cx="3595688"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783718557"/>
              </p:ext>
            </p:extLst>
          </p:nvPr>
        </p:nvGraphicFramePr>
        <p:xfrm>
          <a:off x="2990850" y="4548188"/>
          <a:ext cx="3422650" cy="1344612"/>
        </p:xfrm>
        <a:graphic>
          <a:graphicData uri="http://schemas.openxmlformats.org/presentationml/2006/ole">
            <mc:AlternateContent xmlns:mc="http://schemas.openxmlformats.org/markup-compatibility/2006">
              <mc:Choice xmlns:v="urn:schemas-microsoft-com:vml" Requires="v">
                <p:oleObj spid="_x0000_s421901" name="Equation" r:id="rId10" imgW="2616120" imgH="1117440" progId="Equation.DSMT4">
                  <p:embed/>
                </p:oleObj>
              </mc:Choice>
              <mc:Fallback>
                <p:oleObj name="Equation" r:id="rId10" imgW="2616120" imgH="1117440" progId="Equation.DSMT4">
                  <p:embed/>
                  <p:pic>
                    <p:nvPicPr>
                      <p:cNvPr id="0" name=""/>
                      <p:cNvPicPr>
                        <a:picLocks noChangeAspect="1" noChangeArrowheads="1"/>
                      </p:cNvPicPr>
                      <p:nvPr/>
                    </p:nvPicPr>
                    <p:blipFill>
                      <a:blip r:embed="rId11"/>
                      <a:srcRect/>
                      <a:stretch>
                        <a:fillRect/>
                      </a:stretch>
                    </p:blipFill>
                    <p:spPr bwMode="auto">
                      <a:xfrm>
                        <a:off x="2990850" y="4548188"/>
                        <a:ext cx="3422650" cy="134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721827293"/>
      </p:ext>
    </p:extLst>
  </p:cSld>
  <p:clrMapOvr>
    <a:masterClrMapping/>
  </p:clrMapOvr>
  <mc:AlternateContent xmlns:mc="http://schemas.openxmlformats.org/markup-compatibility/2006">
    <mc:Choice xmlns:p14="http://schemas.microsoft.com/office/powerpoint/2010/main" Requires="p14">
      <p:transition spd="slow" p14:dur="2000" advTm="72339"/>
    </mc:Choice>
    <mc:Fallback>
      <p:transition spd="slow" advTm="72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a:t>
            </a:r>
            <a:endParaRPr lang="en-CA" dirty="0"/>
          </a:p>
        </p:txBody>
      </p:sp>
      <p:sp>
        <p:nvSpPr>
          <p:cNvPr id="3" name="Content Placeholder 2"/>
          <p:cNvSpPr>
            <a:spLocks noGrp="1"/>
          </p:cNvSpPr>
          <p:nvPr>
            <p:ph idx="1"/>
          </p:nvPr>
        </p:nvSpPr>
        <p:spPr/>
        <p:txBody>
          <a:bodyPr/>
          <a:lstStyle/>
          <a:p>
            <a:r>
              <a:rPr lang="en-US" dirty="0" smtClean="0"/>
              <a:t>For example,</a:t>
            </a:r>
          </a:p>
          <a:p>
            <a:endParaRPr lang="en-US" dirty="0"/>
          </a:p>
          <a:p>
            <a:pPr marL="0" indent="0">
              <a:buNone/>
            </a:pPr>
            <a:r>
              <a:rPr lang="en-US" dirty="0" smtClean="0"/>
              <a:t>      </a:t>
            </a:r>
            <a:r>
              <a:rPr lang="en-US" dirty="0" smtClean="0"/>
              <a:t>depends on </a:t>
            </a:r>
            <a:endParaRPr lang="en-US" dirty="0" smtClean="0"/>
          </a:p>
          <a:p>
            <a:pPr marL="0" indent="0">
              <a:buNone/>
            </a:pPr>
            <a:endParaRPr lang="en-US" dirty="0"/>
          </a:p>
          <a:p>
            <a:pPr marL="0" indent="0">
              <a:buNone/>
            </a:pPr>
            <a:endParaRPr lang="en-US" dirty="0" smtClean="0"/>
          </a:p>
          <a:p>
            <a:pPr marL="0" indent="0">
              <a:buNone/>
            </a:pPr>
            <a:endParaRPr lang="en-US" dirty="0" smtClean="0"/>
          </a:p>
          <a:p>
            <a:pPr marL="0" indent="0">
              <a:buNone/>
            </a:pPr>
            <a:r>
              <a:rPr lang="en-US" dirty="0"/>
              <a:t> </a:t>
            </a:r>
            <a:r>
              <a:rPr lang="en-US" dirty="0" smtClean="0"/>
              <a:t>      </a:t>
            </a:r>
            <a:r>
              <a:rPr lang="en-US" dirty="0" smtClean="0"/>
              <a:t>where </a:t>
            </a:r>
            <a:r>
              <a:rPr lang="en-US" i="1" dirty="0" smtClean="0">
                <a:latin typeface="Symbol" panose="05050102010706020507" pitchFamily="18" charset="2"/>
              </a:rPr>
              <a:t>d</a:t>
            </a:r>
            <a:r>
              <a:rPr lang="en-US" baseline="-25000" dirty="0" smtClean="0">
                <a:latin typeface="Times New Roman" panose="02020603050405020304" pitchFamily="18" charset="0"/>
              </a:rPr>
              <a:t>1</a:t>
            </a:r>
            <a:r>
              <a:rPr lang="en-US" dirty="0" smtClean="0">
                <a:latin typeface="Times New Roman" panose="02020603050405020304" pitchFamily="18" charset="0"/>
              </a:rPr>
              <a:t> </a:t>
            </a:r>
            <a:r>
              <a:rPr lang="en-CA" dirty="0">
                <a:latin typeface="Times New Roman" panose="02020603050405020304" pitchFamily="18" charset="0"/>
              </a:rPr>
              <a:t>≠</a:t>
            </a:r>
            <a:r>
              <a:rPr lang="en-US" dirty="0" smtClean="0">
                <a:latin typeface="Times New Roman" panose="02020603050405020304" pitchFamily="18" charset="0"/>
              </a:rPr>
              <a:t> 0</a:t>
            </a:r>
            <a:r>
              <a:rPr lang="en-US" dirty="0" smtClean="0"/>
              <a:t>, </a:t>
            </a:r>
            <a:r>
              <a:rPr lang="en-US" i="1" dirty="0" smtClean="0">
                <a:latin typeface="Symbol" panose="05050102010706020507" pitchFamily="18" charset="2"/>
              </a:rPr>
              <a:t>d</a:t>
            </a:r>
            <a:r>
              <a:rPr lang="en-US" baseline="-25000" dirty="0" smtClean="0">
                <a:latin typeface="Times New Roman" panose="02020603050405020304" pitchFamily="18" charset="0"/>
              </a:rPr>
              <a:t>2</a:t>
            </a:r>
            <a:r>
              <a:rPr lang="en-US" dirty="0" smtClean="0">
                <a:latin typeface="Times New Roman" panose="02020603050405020304" pitchFamily="18" charset="0"/>
              </a:rPr>
              <a:t> </a:t>
            </a:r>
            <a:r>
              <a:rPr lang="en-CA" dirty="0">
                <a:latin typeface="Times New Roman" panose="02020603050405020304" pitchFamily="18" charset="0"/>
              </a:rPr>
              <a:t>≠</a:t>
            </a:r>
            <a:r>
              <a:rPr lang="en-US" dirty="0">
                <a:latin typeface="Times New Roman" panose="02020603050405020304" pitchFamily="18" charset="0"/>
              </a:rPr>
              <a:t> </a:t>
            </a:r>
            <a:r>
              <a:rPr lang="en-US" dirty="0" smtClean="0">
                <a:latin typeface="Times New Roman" panose="02020603050405020304" pitchFamily="18" charset="0"/>
              </a:rPr>
              <a:t>0</a:t>
            </a:r>
            <a:r>
              <a:rPr lang="en-US" dirty="0" smtClean="0"/>
              <a:t> and </a:t>
            </a:r>
            <a:r>
              <a:rPr lang="en-US" i="1" dirty="0" smtClean="0">
                <a:latin typeface="Symbol" panose="05050102010706020507" pitchFamily="18" charset="2"/>
              </a:rPr>
              <a:t>d</a:t>
            </a:r>
            <a:r>
              <a:rPr lang="en-US" baseline="-25000" dirty="0" smtClean="0">
                <a:latin typeface="Times New Roman" panose="02020603050405020304" pitchFamily="18" charset="0"/>
              </a:rPr>
              <a:t>3</a:t>
            </a:r>
            <a:r>
              <a:rPr lang="en-US" dirty="0" smtClean="0">
                <a:latin typeface="Times New Roman" panose="02020603050405020304" pitchFamily="18" charset="0"/>
              </a:rPr>
              <a:t> </a:t>
            </a:r>
            <a:r>
              <a:rPr lang="en-CA" dirty="0">
                <a:latin typeface="Times New Roman" panose="02020603050405020304" pitchFamily="18" charset="0"/>
              </a:rPr>
              <a:t>≠</a:t>
            </a:r>
            <a:r>
              <a:rPr lang="en-US" dirty="0">
                <a:latin typeface="Times New Roman" panose="02020603050405020304" pitchFamily="18" charset="0"/>
              </a:rPr>
              <a:t> 0</a:t>
            </a:r>
            <a:r>
              <a:rPr lang="en-US" dirty="0" smtClean="0"/>
              <a:t> </a:t>
            </a:r>
            <a:r>
              <a:rPr lang="en-US" i="1" dirty="0" smtClean="0"/>
              <a:t> </a:t>
            </a:r>
            <a:r>
              <a:rPr lang="en-US" dirty="0" smtClean="0"/>
              <a:t>because </a:t>
            </a: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r>
              <a:rPr lang="en-US" dirty="0"/>
              <a:t> </a:t>
            </a:r>
            <a:r>
              <a:rPr lang="en-US" dirty="0" smtClean="0"/>
              <a:t>       and </a:t>
            </a:r>
            <a:r>
              <a:rPr lang="en-US" dirty="0" smtClean="0">
                <a:latin typeface="Times New Roman" panose="02020603050405020304" pitchFamily="18" charset="0"/>
                <a:ea typeface="Tahoma" panose="020B0604030504040204" pitchFamily="34" charset="0"/>
              </a:rPr>
              <a:t>rank( </a:t>
            </a:r>
            <a:r>
              <a:rPr lang="en-US" i="1" dirty="0" smtClean="0">
                <a:latin typeface="Times New Roman" panose="02020603050405020304" pitchFamily="18" charset="0"/>
                <a:ea typeface="Tahoma" panose="020B0604030504040204" pitchFamily="34" charset="0"/>
              </a:rPr>
              <a:t>V</a:t>
            </a:r>
            <a:r>
              <a:rPr lang="en-US" dirty="0" smtClean="0">
                <a:latin typeface="Times New Roman" panose="02020603050405020304" pitchFamily="18" charset="0"/>
                <a:ea typeface="Tahoma" panose="020B0604030504040204" pitchFamily="34" charset="0"/>
              </a:rPr>
              <a:t> ) = </a:t>
            </a:r>
            <a:r>
              <a:rPr lang="en-US" dirty="0" smtClean="0">
                <a:latin typeface="Times New Roman" panose="02020603050405020304" pitchFamily="18" charset="0"/>
                <a:ea typeface="Tahoma" panose="020B0604030504040204" pitchFamily="34" charset="0"/>
              </a:rPr>
              <a:t>3 = rank( </a:t>
            </a:r>
            <a:r>
              <a:rPr lang="en-US" i="1" dirty="0" smtClean="0">
                <a:latin typeface="Times New Roman" panose="02020603050405020304" pitchFamily="18" charset="0"/>
                <a:ea typeface="Tahoma" panose="020B0604030504040204" pitchFamily="34" charset="0"/>
              </a:rPr>
              <a:t>V</a:t>
            </a:r>
            <a:r>
              <a:rPr lang="en-US" dirty="0" smtClean="0">
                <a:latin typeface="Times New Roman" panose="02020603050405020304" pitchFamily="18" charset="0"/>
                <a:ea typeface="Tahoma" panose="020B0604030504040204" pitchFamily="34" charset="0"/>
              </a:rPr>
              <a:t> </a:t>
            </a:r>
            <a:r>
              <a:rPr lang="en-CA" dirty="0" smtClean="0">
                <a:latin typeface="Times New Roman" panose="02020603050405020304" pitchFamily="18" charset="0"/>
                <a:ea typeface="Tahoma" panose="020B0604030504040204" pitchFamily="34" charset="0"/>
              </a:rPr>
              <a:t>⋮ </a:t>
            </a:r>
            <a:r>
              <a:rPr lang="en-CA" b="1" dirty="0" smtClean="0">
                <a:latin typeface="Times New Roman" panose="02020603050405020304" pitchFamily="18" charset="0"/>
                <a:ea typeface="Tahoma" panose="020B0604030504040204" pitchFamily="34" charset="0"/>
              </a:rPr>
              <a:t>u</a:t>
            </a:r>
            <a:r>
              <a:rPr lang="en-CA" dirty="0" smtClean="0">
                <a:latin typeface="Times New Roman" panose="02020603050405020304" pitchFamily="18" charset="0"/>
                <a:ea typeface="Tahoma" panose="020B0604030504040204" pitchFamily="34" charset="0"/>
              </a:rPr>
              <a:t> )</a:t>
            </a:r>
            <a:r>
              <a:rPr lang="en-CA" dirty="0" smtClean="0"/>
              <a:t> for all </a:t>
            </a:r>
            <a:r>
              <a:rPr lang="en-CA" b="1" dirty="0" smtClean="0"/>
              <a:t>u</a:t>
            </a:r>
            <a:r>
              <a:rPr lang="en-US" dirty="0" smtClean="0"/>
              <a:t> </a:t>
            </a:r>
            <a:endParaRPr lang="en-US" dirty="0" smtClean="0"/>
          </a:p>
          <a:p>
            <a:pPr lvl="1"/>
            <a:endParaRPr lang="en-US" dirty="0"/>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13</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10" name="Object 9"/>
          <p:cNvGraphicFramePr>
            <a:graphicFrameLocks noChangeAspect="1"/>
          </p:cNvGraphicFramePr>
          <p:nvPr>
            <p:extLst>
              <p:ext uri="{D42A27DB-BD31-4B8C-83A1-F6EECF244321}">
                <p14:modId xmlns:p14="http://schemas.microsoft.com/office/powerpoint/2010/main" val="1083303370"/>
              </p:ext>
            </p:extLst>
          </p:nvPr>
        </p:nvGraphicFramePr>
        <p:xfrm>
          <a:off x="2537551" y="1240739"/>
          <a:ext cx="1089025" cy="1223963"/>
        </p:xfrm>
        <a:graphic>
          <a:graphicData uri="http://schemas.openxmlformats.org/presentationml/2006/ole">
            <mc:AlternateContent xmlns:mc="http://schemas.openxmlformats.org/markup-compatibility/2006">
              <mc:Choice xmlns:v="urn:schemas-microsoft-com:vml" Requires="v">
                <p:oleObj spid="_x0000_s425992" name="Equation" r:id="rId6" imgW="914400" imgH="1117440" progId="Equation.DSMT4">
                  <p:embed/>
                </p:oleObj>
              </mc:Choice>
              <mc:Fallback>
                <p:oleObj name="Equation" r:id="rId6" imgW="914400" imgH="1117440" progId="Equation.DSMT4">
                  <p:embed/>
                  <p:pic>
                    <p:nvPicPr>
                      <p:cNvPr id="0" name=""/>
                      <p:cNvPicPr>
                        <a:picLocks noChangeAspect="1" noChangeArrowheads="1"/>
                      </p:cNvPicPr>
                      <p:nvPr/>
                    </p:nvPicPr>
                    <p:blipFill>
                      <a:blip r:embed="rId7"/>
                      <a:srcRect/>
                      <a:stretch>
                        <a:fillRect/>
                      </a:stretch>
                    </p:blipFill>
                    <p:spPr bwMode="auto">
                      <a:xfrm>
                        <a:off x="2537551" y="1240739"/>
                        <a:ext cx="1089025"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963766366"/>
              </p:ext>
            </p:extLst>
          </p:nvPr>
        </p:nvGraphicFramePr>
        <p:xfrm>
          <a:off x="2938463" y="2842355"/>
          <a:ext cx="3732212" cy="1223963"/>
        </p:xfrm>
        <a:graphic>
          <a:graphicData uri="http://schemas.openxmlformats.org/presentationml/2006/ole">
            <mc:AlternateContent xmlns:mc="http://schemas.openxmlformats.org/markup-compatibility/2006">
              <mc:Choice xmlns:v="urn:schemas-microsoft-com:vml" Requires="v">
                <p:oleObj spid="_x0000_s425993" name="Equation" r:id="rId8" imgW="3136680" imgH="1117440" progId="Equation.DSMT4">
                  <p:embed/>
                </p:oleObj>
              </mc:Choice>
              <mc:Fallback>
                <p:oleObj name="Equation" r:id="rId8" imgW="3136680" imgH="1117440" progId="Equation.DSMT4">
                  <p:embed/>
                  <p:pic>
                    <p:nvPicPr>
                      <p:cNvPr id="0" name=""/>
                      <p:cNvPicPr>
                        <a:picLocks noChangeAspect="1" noChangeArrowheads="1"/>
                      </p:cNvPicPr>
                      <p:nvPr/>
                    </p:nvPicPr>
                    <p:blipFill>
                      <a:blip r:embed="rId9"/>
                      <a:srcRect/>
                      <a:stretch>
                        <a:fillRect/>
                      </a:stretch>
                    </p:blipFill>
                    <p:spPr bwMode="auto">
                      <a:xfrm>
                        <a:off x="2938463" y="2842355"/>
                        <a:ext cx="3732212"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544394776"/>
              </p:ext>
            </p:extLst>
          </p:nvPr>
        </p:nvGraphicFramePr>
        <p:xfrm>
          <a:off x="2908300" y="4548188"/>
          <a:ext cx="3589338" cy="1344612"/>
        </p:xfrm>
        <a:graphic>
          <a:graphicData uri="http://schemas.openxmlformats.org/presentationml/2006/ole">
            <mc:AlternateContent xmlns:mc="http://schemas.openxmlformats.org/markup-compatibility/2006">
              <mc:Choice xmlns:v="urn:schemas-microsoft-com:vml" Requires="v">
                <p:oleObj spid="_x0000_s425994" name="Equation" r:id="rId10" imgW="2743200" imgH="1117440" progId="Equation.DSMT4">
                  <p:embed/>
                </p:oleObj>
              </mc:Choice>
              <mc:Fallback>
                <p:oleObj name="Equation" r:id="rId10" imgW="2743200" imgH="1117440" progId="Equation.DSMT4">
                  <p:embed/>
                  <p:pic>
                    <p:nvPicPr>
                      <p:cNvPr id="0" name=""/>
                      <p:cNvPicPr>
                        <a:picLocks noChangeAspect="1" noChangeArrowheads="1"/>
                      </p:cNvPicPr>
                      <p:nvPr/>
                    </p:nvPicPr>
                    <p:blipFill>
                      <a:blip r:embed="rId11"/>
                      <a:srcRect/>
                      <a:stretch>
                        <a:fillRect/>
                      </a:stretch>
                    </p:blipFill>
                    <p:spPr bwMode="auto">
                      <a:xfrm>
                        <a:off x="2908300" y="4548188"/>
                        <a:ext cx="3589338" cy="134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64780403"/>
      </p:ext>
    </p:extLst>
  </p:cSld>
  <p:clrMapOvr>
    <a:masterClrMapping/>
  </p:clrMapOvr>
  <mc:AlternateContent xmlns:mc="http://schemas.openxmlformats.org/markup-compatibility/2006">
    <mc:Choice xmlns:p14="http://schemas.microsoft.com/office/powerpoint/2010/main" Requires="p14">
      <p:transition spd="slow" p14:dur="2000" advTm="78965"/>
    </mc:Choice>
    <mc:Fallback>
      <p:transition spd="slow" advTm="78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a:t>
            </a:r>
            <a:endParaRPr lang="en-CA" dirty="0"/>
          </a:p>
        </p:txBody>
      </p:sp>
      <p:sp>
        <p:nvSpPr>
          <p:cNvPr id="3" name="Content Placeholder 2"/>
          <p:cNvSpPr>
            <a:spLocks noGrp="1"/>
          </p:cNvSpPr>
          <p:nvPr>
            <p:ph idx="1"/>
          </p:nvPr>
        </p:nvSpPr>
        <p:spPr/>
        <p:txBody>
          <a:bodyPr/>
          <a:lstStyle/>
          <a:p>
            <a:r>
              <a:rPr lang="en-US" dirty="0" smtClean="0"/>
              <a:t>For example,</a:t>
            </a:r>
          </a:p>
          <a:p>
            <a:endParaRPr lang="en-US" dirty="0"/>
          </a:p>
          <a:p>
            <a:pPr marL="0" indent="0">
              <a:buNone/>
            </a:pPr>
            <a:r>
              <a:rPr lang="en-US" dirty="0" smtClean="0"/>
              <a:t>      </a:t>
            </a:r>
            <a:r>
              <a:rPr lang="en-US" dirty="0" smtClean="0"/>
              <a:t>depends on </a:t>
            </a:r>
            <a:endParaRPr lang="en-US" dirty="0" smtClean="0"/>
          </a:p>
          <a:p>
            <a:pPr marL="0" indent="0">
              <a:buNone/>
            </a:pPr>
            <a:endParaRPr lang="en-US" dirty="0"/>
          </a:p>
          <a:p>
            <a:pPr marL="0" indent="0">
              <a:buNone/>
            </a:pPr>
            <a:endParaRPr lang="en-US" dirty="0" smtClean="0"/>
          </a:p>
          <a:p>
            <a:pPr marL="0" indent="0">
              <a:buNone/>
            </a:pPr>
            <a:endParaRPr lang="en-US" dirty="0" smtClean="0"/>
          </a:p>
          <a:p>
            <a:pPr marL="0" indent="0">
              <a:buNone/>
            </a:pPr>
            <a:r>
              <a:rPr lang="en-US" dirty="0"/>
              <a:t> </a:t>
            </a:r>
            <a:r>
              <a:rPr lang="en-US" dirty="0" smtClean="0"/>
              <a:t>      </a:t>
            </a:r>
            <a:r>
              <a:rPr lang="en-US" dirty="0" smtClean="0"/>
              <a:t>because (without partial pivoting): </a:t>
            </a: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r>
              <a:rPr lang="en-US" dirty="0"/>
              <a:t> </a:t>
            </a:r>
            <a:r>
              <a:rPr lang="en-US" dirty="0" smtClean="0"/>
              <a:t>       and </a:t>
            </a:r>
            <a:r>
              <a:rPr lang="en-US" dirty="0" smtClean="0">
                <a:latin typeface="Times New Roman" panose="02020603050405020304" pitchFamily="18" charset="0"/>
                <a:ea typeface="Tahoma" panose="020B0604030504040204" pitchFamily="34" charset="0"/>
              </a:rPr>
              <a:t>rank( </a:t>
            </a:r>
            <a:r>
              <a:rPr lang="en-US" i="1" dirty="0" smtClean="0">
                <a:latin typeface="Times New Roman" panose="02020603050405020304" pitchFamily="18" charset="0"/>
                <a:ea typeface="Tahoma" panose="020B0604030504040204" pitchFamily="34" charset="0"/>
              </a:rPr>
              <a:t>V</a:t>
            </a:r>
            <a:r>
              <a:rPr lang="en-US" dirty="0" smtClean="0">
                <a:latin typeface="Times New Roman" panose="02020603050405020304" pitchFamily="18" charset="0"/>
                <a:ea typeface="Tahoma" panose="020B0604030504040204" pitchFamily="34" charset="0"/>
              </a:rPr>
              <a:t> ) = </a:t>
            </a:r>
            <a:r>
              <a:rPr lang="en-US" dirty="0" smtClean="0">
                <a:latin typeface="Times New Roman" panose="02020603050405020304" pitchFamily="18" charset="0"/>
                <a:ea typeface="Tahoma" panose="020B0604030504040204" pitchFamily="34" charset="0"/>
              </a:rPr>
              <a:t>2 = rank( </a:t>
            </a:r>
            <a:r>
              <a:rPr lang="en-US" i="1" dirty="0" smtClean="0">
                <a:latin typeface="Times New Roman" panose="02020603050405020304" pitchFamily="18" charset="0"/>
                <a:ea typeface="Tahoma" panose="020B0604030504040204" pitchFamily="34" charset="0"/>
              </a:rPr>
              <a:t>V</a:t>
            </a:r>
            <a:r>
              <a:rPr lang="en-US" dirty="0" smtClean="0">
                <a:latin typeface="Times New Roman" panose="02020603050405020304" pitchFamily="18" charset="0"/>
                <a:ea typeface="Tahoma" panose="020B0604030504040204" pitchFamily="34" charset="0"/>
              </a:rPr>
              <a:t> </a:t>
            </a:r>
            <a:r>
              <a:rPr lang="en-CA" dirty="0" smtClean="0">
                <a:latin typeface="Times New Roman" panose="02020603050405020304" pitchFamily="18" charset="0"/>
                <a:ea typeface="Tahoma" panose="020B0604030504040204" pitchFamily="34" charset="0"/>
              </a:rPr>
              <a:t>⋮ </a:t>
            </a:r>
            <a:r>
              <a:rPr lang="en-CA" b="1" dirty="0" smtClean="0">
                <a:latin typeface="Times New Roman" panose="02020603050405020304" pitchFamily="18" charset="0"/>
                <a:ea typeface="Tahoma" panose="020B0604030504040204" pitchFamily="34" charset="0"/>
              </a:rPr>
              <a:t>u</a:t>
            </a:r>
            <a:r>
              <a:rPr lang="en-CA" dirty="0" smtClean="0">
                <a:latin typeface="Times New Roman" panose="02020603050405020304" pitchFamily="18" charset="0"/>
                <a:ea typeface="Tahoma" panose="020B0604030504040204" pitchFamily="34" charset="0"/>
              </a:rPr>
              <a:t> )</a:t>
            </a:r>
            <a:r>
              <a:rPr lang="en-CA" dirty="0" smtClean="0"/>
              <a:t> for this </a:t>
            </a:r>
            <a:r>
              <a:rPr lang="en-CA" b="1" dirty="0" smtClean="0"/>
              <a:t>u</a:t>
            </a:r>
            <a:r>
              <a:rPr lang="en-US" dirty="0" smtClean="0"/>
              <a:t> </a:t>
            </a:r>
            <a:endParaRPr lang="en-US" dirty="0" smtClean="0"/>
          </a:p>
          <a:p>
            <a:pPr lvl="1"/>
            <a:endParaRPr lang="en-US" dirty="0"/>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14</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10" name="Object 9"/>
          <p:cNvGraphicFramePr>
            <a:graphicFrameLocks noChangeAspect="1"/>
          </p:cNvGraphicFramePr>
          <p:nvPr>
            <p:extLst>
              <p:ext uri="{D42A27DB-BD31-4B8C-83A1-F6EECF244321}">
                <p14:modId xmlns:p14="http://schemas.microsoft.com/office/powerpoint/2010/main" val="23673205"/>
              </p:ext>
            </p:extLst>
          </p:nvPr>
        </p:nvGraphicFramePr>
        <p:xfrm>
          <a:off x="2581275" y="1241425"/>
          <a:ext cx="998538" cy="1223963"/>
        </p:xfrm>
        <a:graphic>
          <a:graphicData uri="http://schemas.openxmlformats.org/presentationml/2006/ole">
            <mc:AlternateContent xmlns:mc="http://schemas.openxmlformats.org/markup-compatibility/2006">
              <mc:Choice xmlns:v="urn:schemas-microsoft-com:vml" Requires="v">
                <p:oleObj spid="_x0000_s422927" name="Equation" r:id="rId6" imgW="838080" imgH="1117440" progId="Equation.DSMT4">
                  <p:embed/>
                </p:oleObj>
              </mc:Choice>
              <mc:Fallback>
                <p:oleObj name="Equation" r:id="rId6" imgW="838080" imgH="1117440" progId="Equation.DSMT4">
                  <p:embed/>
                  <p:pic>
                    <p:nvPicPr>
                      <p:cNvPr id="0" name=""/>
                      <p:cNvPicPr>
                        <a:picLocks noChangeAspect="1" noChangeArrowheads="1"/>
                      </p:cNvPicPr>
                      <p:nvPr/>
                    </p:nvPicPr>
                    <p:blipFill>
                      <a:blip r:embed="rId7"/>
                      <a:srcRect/>
                      <a:stretch>
                        <a:fillRect/>
                      </a:stretch>
                    </p:blipFill>
                    <p:spPr bwMode="auto">
                      <a:xfrm>
                        <a:off x="2581275" y="1241425"/>
                        <a:ext cx="998538"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4250914306"/>
              </p:ext>
            </p:extLst>
          </p:nvPr>
        </p:nvGraphicFramePr>
        <p:xfrm>
          <a:off x="2920227" y="2678070"/>
          <a:ext cx="3595688" cy="1223963"/>
        </p:xfrm>
        <a:graphic>
          <a:graphicData uri="http://schemas.openxmlformats.org/presentationml/2006/ole">
            <mc:AlternateContent xmlns:mc="http://schemas.openxmlformats.org/markup-compatibility/2006">
              <mc:Choice xmlns:v="urn:schemas-microsoft-com:vml" Requires="v">
                <p:oleObj spid="_x0000_s422928" name="Equation" r:id="rId8" imgW="3022560" imgH="1117440" progId="Equation.DSMT4">
                  <p:embed/>
                </p:oleObj>
              </mc:Choice>
              <mc:Fallback>
                <p:oleObj name="Equation" r:id="rId8" imgW="3022560" imgH="1117440" progId="Equation.DSMT4">
                  <p:embed/>
                  <p:pic>
                    <p:nvPicPr>
                      <p:cNvPr id="0" name=""/>
                      <p:cNvPicPr>
                        <a:picLocks noChangeAspect="1" noChangeArrowheads="1"/>
                      </p:cNvPicPr>
                      <p:nvPr/>
                    </p:nvPicPr>
                    <p:blipFill>
                      <a:blip r:embed="rId9"/>
                      <a:srcRect/>
                      <a:stretch>
                        <a:fillRect/>
                      </a:stretch>
                    </p:blipFill>
                    <p:spPr bwMode="auto">
                      <a:xfrm>
                        <a:off x="2920227" y="2678070"/>
                        <a:ext cx="3595688"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905524746"/>
              </p:ext>
            </p:extLst>
          </p:nvPr>
        </p:nvGraphicFramePr>
        <p:xfrm>
          <a:off x="1672066" y="4511675"/>
          <a:ext cx="6430963" cy="1344613"/>
        </p:xfrm>
        <a:graphic>
          <a:graphicData uri="http://schemas.openxmlformats.org/presentationml/2006/ole">
            <mc:AlternateContent xmlns:mc="http://schemas.openxmlformats.org/markup-compatibility/2006">
              <mc:Choice xmlns:v="urn:schemas-microsoft-com:vml" Requires="v">
                <p:oleObj spid="_x0000_s422929" name="Equation" r:id="rId10" imgW="4914720" imgH="1117440" progId="Equation.DSMT4">
                  <p:embed/>
                </p:oleObj>
              </mc:Choice>
              <mc:Fallback>
                <p:oleObj name="Equation" r:id="rId10" imgW="4914720" imgH="1117440" progId="Equation.DSMT4">
                  <p:embed/>
                  <p:pic>
                    <p:nvPicPr>
                      <p:cNvPr id="0" name=""/>
                      <p:cNvPicPr>
                        <a:picLocks noChangeAspect="1" noChangeArrowheads="1"/>
                      </p:cNvPicPr>
                      <p:nvPr/>
                    </p:nvPicPr>
                    <p:blipFill>
                      <a:blip r:embed="rId11"/>
                      <a:srcRect/>
                      <a:stretch>
                        <a:fillRect/>
                      </a:stretch>
                    </p:blipFill>
                    <p:spPr bwMode="auto">
                      <a:xfrm>
                        <a:off x="1672066" y="4511675"/>
                        <a:ext cx="6430963"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485398396"/>
      </p:ext>
    </p:extLst>
  </p:cSld>
  <p:clrMapOvr>
    <a:masterClrMapping/>
  </p:clrMapOvr>
  <mc:AlternateContent xmlns:mc="http://schemas.openxmlformats.org/markup-compatibility/2006">
    <mc:Choice xmlns:p14="http://schemas.microsoft.com/office/powerpoint/2010/main" Requires="p14">
      <p:transition spd="slow" p14:dur="2000" advTm="49324"/>
    </mc:Choice>
    <mc:Fallback>
      <p:transition spd="slow" advTm="49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a:t>
            </a:r>
            <a:endParaRPr lang="en-CA" dirty="0"/>
          </a:p>
        </p:txBody>
      </p:sp>
      <p:sp>
        <p:nvSpPr>
          <p:cNvPr id="3" name="Content Placeholder 2"/>
          <p:cNvSpPr>
            <a:spLocks noGrp="1"/>
          </p:cNvSpPr>
          <p:nvPr>
            <p:ph idx="1"/>
          </p:nvPr>
        </p:nvSpPr>
        <p:spPr/>
        <p:txBody>
          <a:bodyPr/>
          <a:lstStyle/>
          <a:p>
            <a:r>
              <a:rPr lang="en-US" dirty="0" smtClean="0"/>
              <a:t>For example,</a:t>
            </a:r>
          </a:p>
          <a:p>
            <a:endParaRPr lang="en-US" dirty="0"/>
          </a:p>
          <a:p>
            <a:pPr marL="0" indent="0">
              <a:buNone/>
            </a:pPr>
            <a:r>
              <a:rPr lang="en-US" dirty="0" smtClean="0"/>
              <a:t>      </a:t>
            </a:r>
            <a:r>
              <a:rPr lang="en-US" dirty="0" smtClean="0"/>
              <a:t>does not depends on </a:t>
            </a:r>
            <a:endParaRPr lang="en-US" dirty="0" smtClean="0"/>
          </a:p>
          <a:p>
            <a:pPr marL="0" indent="0">
              <a:buNone/>
            </a:pPr>
            <a:endParaRPr lang="en-US" dirty="0"/>
          </a:p>
          <a:p>
            <a:pPr marL="0" indent="0">
              <a:buNone/>
            </a:pPr>
            <a:endParaRPr lang="en-US" dirty="0" smtClean="0"/>
          </a:p>
          <a:p>
            <a:pPr marL="0" indent="0">
              <a:buNone/>
            </a:pPr>
            <a:endParaRPr lang="en-US" dirty="0" smtClean="0"/>
          </a:p>
          <a:p>
            <a:pPr marL="0" indent="0">
              <a:buNone/>
            </a:pPr>
            <a:r>
              <a:rPr lang="en-US" dirty="0"/>
              <a:t> </a:t>
            </a:r>
            <a:r>
              <a:rPr lang="en-US" dirty="0" smtClean="0"/>
              <a:t>      </a:t>
            </a:r>
            <a:r>
              <a:rPr lang="en-US" dirty="0" smtClean="0"/>
              <a:t>because (without partial pivoting): </a:t>
            </a: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r>
              <a:rPr lang="en-US" dirty="0"/>
              <a:t> </a:t>
            </a:r>
            <a:r>
              <a:rPr lang="en-US" dirty="0" smtClean="0"/>
              <a:t>       and </a:t>
            </a:r>
            <a:r>
              <a:rPr lang="en-US" dirty="0" smtClean="0">
                <a:latin typeface="Times New Roman" panose="02020603050405020304" pitchFamily="18" charset="0"/>
                <a:ea typeface="Tahoma" panose="020B0604030504040204" pitchFamily="34" charset="0"/>
              </a:rPr>
              <a:t>rank( </a:t>
            </a:r>
            <a:r>
              <a:rPr lang="en-US" i="1" dirty="0" smtClean="0">
                <a:latin typeface="Times New Roman" panose="02020603050405020304" pitchFamily="18" charset="0"/>
                <a:ea typeface="Tahoma" panose="020B0604030504040204" pitchFamily="34" charset="0"/>
              </a:rPr>
              <a:t>V</a:t>
            </a:r>
            <a:r>
              <a:rPr lang="en-US" dirty="0" smtClean="0">
                <a:latin typeface="Times New Roman" panose="02020603050405020304" pitchFamily="18" charset="0"/>
                <a:ea typeface="Tahoma" panose="020B0604030504040204" pitchFamily="34" charset="0"/>
              </a:rPr>
              <a:t> ) = </a:t>
            </a:r>
            <a:r>
              <a:rPr lang="en-US" dirty="0" smtClean="0">
                <a:latin typeface="Times New Roman" panose="02020603050405020304" pitchFamily="18" charset="0"/>
                <a:ea typeface="Tahoma" panose="020B0604030504040204" pitchFamily="34" charset="0"/>
              </a:rPr>
              <a:t>2 </a:t>
            </a:r>
            <a:r>
              <a:rPr lang="en-US" dirty="0">
                <a:latin typeface="Times New Roman" panose="02020603050405020304" pitchFamily="18" charset="0"/>
                <a:ea typeface="Tahoma" panose="020B0604030504040204" pitchFamily="34" charset="0"/>
              </a:rPr>
              <a:t>≠ </a:t>
            </a:r>
            <a:r>
              <a:rPr lang="en-US" dirty="0" smtClean="0">
                <a:latin typeface="Times New Roman" panose="02020603050405020304" pitchFamily="18" charset="0"/>
                <a:ea typeface="Tahoma" panose="020B0604030504040204" pitchFamily="34" charset="0"/>
              </a:rPr>
              <a:t>3 = </a:t>
            </a:r>
            <a:r>
              <a:rPr lang="en-US" dirty="0" smtClean="0">
                <a:latin typeface="Times New Roman" panose="02020603050405020304" pitchFamily="18" charset="0"/>
                <a:ea typeface="Tahoma" panose="020B0604030504040204" pitchFamily="34" charset="0"/>
              </a:rPr>
              <a:t>rank( </a:t>
            </a:r>
            <a:r>
              <a:rPr lang="en-US" i="1" dirty="0" smtClean="0">
                <a:latin typeface="Times New Roman" panose="02020603050405020304" pitchFamily="18" charset="0"/>
                <a:ea typeface="Tahoma" panose="020B0604030504040204" pitchFamily="34" charset="0"/>
              </a:rPr>
              <a:t>V</a:t>
            </a:r>
            <a:r>
              <a:rPr lang="en-US" dirty="0" smtClean="0">
                <a:latin typeface="Times New Roman" panose="02020603050405020304" pitchFamily="18" charset="0"/>
                <a:ea typeface="Tahoma" panose="020B0604030504040204" pitchFamily="34" charset="0"/>
              </a:rPr>
              <a:t> </a:t>
            </a:r>
            <a:r>
              <a:rPr lang="en-CA" dirty="0" smtClean="0">
                <a:latin typeface="Times New Roman" panose="02020603050405020304" pitchFamily="18" charset="0"/>
                <a:ea typeface="Tahoma" panose="020B0604030504040204" pitchFamily="34" charset="0"/>
              </a:rPr>
              <a:t>⋮ </a:t>
            </a:r>
            <a:r>
              <a:rPr lang="en-CA" b="1" dirty="0" smtClean="0">
                <a:latin typeface="Times New Roman" panose="02020603050405020304" pitchFamily="18" charset="0"/>
                <a:ea typeface="Tahoma" panose="020B0604030504040204" pitchFamily="34" charset="0"/>
              </a:rPr>
              <a:t>u</a:t>
            </a:r>
            <a:r>
              <a:rPr lang="en-CA" dirty="0" smtClean="0">
                <a:latin typeface="Times New Roman" panose="02020603050405020304" pitchFamily="18" charset="0"/>
                <a:ea typeface="Tahoma" panose="020B0604030504040204" pitchFamily="34" charset="0"/>
              </a:rPr>
              <a:t> )</a:t>
            </a:r>
            <a:r>
              <a:rPr lang="en-CA" dirty="0" smtClean="0"/>
              <a:t> for this </a:t>
            </a:r>
            <a:r>
              <a:rPr lang="en-CA" b="1" dirty="0" smtClean="0"/>
              <a:t>u</a:t>
            </a:r>
            <a:r>
              <a:rPr lang="en-US" dirty="0" smtClean="0"/>
              <a:t> </a:t>
            </a:r>
            <a:endParaRPr lang="en-US" dirty="0" smtClean="0"/>
          </a:p>
          <a:p>
            <a:pPr lvl="1"/>
            <a:endParaRPr lang="en-US" dirty="0"/>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15</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10" name="Object 9"/>
          <p:cNvGraphicFramePr>
            <a:graphicFrameLocks noChangeAspect="1"/>
          </p:cNvGraphicFramePr>
          <p:nvPr>
            <p:extLst>
              <p:ext uri="{D42A27DB-BD31-4B8C-83A1-F6EECF244321}">
                <p14:modId xmlns:p14="http://schemas.microsoft.com/office/powerpoint/2010/main" val="1404135949"/>
              </p:ext>
            </p:extLst>
          </p:nvPr>
        </p:nvGraphicFramePr>
        <p:xfrm>
          <a:off x="2566988" y="1241425"/>
          <a:ext cx="1028700" cy="1223963"/>
        </p:xfrm>
        <a:graphic>
          <a:graphicData uri="http://schemas.openxmlformats.org/presentationml/2006/ole">
            <mc:AlternateContent xmlns:mc="http://schemas.openxmlformats.org/markup-compatibility/2006">
              <mc:Choice xmlns:v="urn:schemas-microsoft-com:vml" Requires="v">
                <p:oleObj spid="_x0000_s423971" name="Equation" r:id="rId6" imgW="863280" imgH="1117440" progId="Equation.DSMT4">
                  <p:embed/>
                </p:oleObj>
              </mc:Choice>
              <mc:Fallback>
                <p:oleObj name="Equation" r:id="rId6" imgW="863280" imgH="1117440" progId="Equation.DSMT4">
                  <p:embed/>
                  <p:pic>
                    <p:nvPicPr>
                      <p:cNvPr id="0" name=""/>
                      <p:cNvPicPr>
                        <a:picLocks noChangeAspect="1" noChangeArrowheads="1"/>
                      </p:cNvPicPr>
                      <p:nvPr/>
                    </p:nvPicPr>
                    <p:blipFill>
                      <a:blip r:embed="rId7"/>
                      <a:srcRect/>
                      <a:stretch>
                        <a:fillRect/>
                      </a:stretch>
                    </p:blipFill>
                    <p:spPr bwMode="auto">
                      <a:xfrm>
                        <a:off x="2566988" y="1241425"/>
                        <a:ext cx="102870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4078329037"/>
              </p:ext>
            </p:extLst>
          </p:nvPr>
        </p:nvGraphicFramePr>
        <p:xfrm>
          <a:off x="2920227" y="2678070"/>
          <a:ext cx="3595688" cy="1223963"/>
        </p:xfrm>
        <a:graphic>
          <a:graphicData uri="http://schemas.openxmlformats.org/presentationml/2006/ole">
            <mc:AlternateContent xmlns:mc="http://schemas.openxmlformats.org/markup-compatibility/2006">
              <mc:Choice xmlns:v="urn:schemas-microsoft-com:vml" Requires="v">
                <p:oleObj spid="_x0000_s423972" name="Equation" r:id="rId8" imgW="3022560" imgH="1117440" progId="Equation.DSMT4">
                  <p:embed/>
                </p:oleObj>
              </mc:Choice>
              <mc:Fallback>
                <p:oleObj name="Equation" r:id="rId8" imgW="3022560" imgH="1117440" progId="Equation.DSMT4">
                  <p:embed/>
                  <p:pic>
                    <p:nvPicPr>
                      <p:cNvPr id="0" name=""/>
                      <p:cNvPicPr>
                        <a:picLocks noChangeAspect="1" noChangeArrowheads="1"/>
                      </p:cNvPicPr>
                      <p:nvPr/>
                    </p:nvPicPr>
                    <p:blipFill>
                      <a:blip r:embed="rId9"/>
                      <a:srcRect/>
                      <a:stretch>
                        <a:fillRect/>
                      </a:stretch>
                    </p:blipFill>
                    <p:spPr bwMode="auto">
                      <a:xfrm>
                        <a:off x="2920227" y="2678070"/>
                        <a:ext cx="3595688"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929466544"/>
              </p:ext>
            </p:extLst>
          </p:nvPr>
        </p:nvGraphicFramePr>
        <p:xfrm>
          <a:off x="1672066" y="4511675"/>
          <a:ext cx="6430963" cy="1344613"/>
        </p:xfrm>
        <a:graphic>
          <a:graphicData uri="http://schemas.openxmlformats.org/presentationml/2006/ole">
            <mc:AlternateContent xmlns:mc="http://schemas.openxmlformats.org/markup-compatibility/2006">
              <mc:Choice xmlns:v="urn:schemas-microsoft-com:vml" Requires="v">
                <p:oleObj spid="_x0000_s423973" name="Equation" r:id="rId10" imgW="4914720" imgH="1117440" progId="Equation.DSMT4">
                  <p:embed/>
                </p:oleObj>
              </mc:Choice>
              <mc:Fallback>
                <p:oleObj name="Equation" r:id="rId10" imgW="4914720" imgH="1117440" progId="Equation.DSMT4">
                  <p:embed/>
                  <p:pic>
                    <p:nvPicPr>
                      <p:cNvPr id="0" name=""/>
                      <p:cNvPicPr>
                        <a:picLocks noChangeAspect="1" noChangeArrowheads="1"/>
                      </p:cNvPicPr>
                      <p:nvPr/>
                    </p:nvPicPr>
                    <p:blipFill>
                      <a:blip r:embed="rId11"/>
                      <a:srcRect/>
                      <a:stretch>
                        <a:fillRect/>
                      </a:stretch>
                    </p:blipFill>
                    <p:spPr bwMode="auto">
                      <a:xfrm>
                        <a:off x="1672066" y="4511675"/>
                        <a:ext cx="6430963"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466859562"/>
      </p:ext>
    </p:extLst>
  </p:cSld>
  <p:clrMapOvr>
    <a:masterClrMapping/>
  </p:clrMapOvr>
  <mc:AlternateContent xmlns:mc="http://schemas.openxmlformats.org/markup-compatibility/2006">
    <mc:Choice xmlns:p14="http://schemas.microsoft.com/office/powerpoint/2010/main" Requires="p14">
      <p:transition spd="slow" p14:dur="2000" advTm="45618"/>
    </mc:Choice>
    <mc:Fallback>
      <p:transition spd="slow" advTm="45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a:t>
            </a:r>
            <a:endParaRPr lang="en-CA" dirty="0"/>
          </a:p>
        </p:txBody>
      </p:sp>
      <p:sp>
        <p:nvSpPr>
          <p:cNvPr id="3" name="Content Placeholder 2"/>
          <p:cNvSpPr>
            <a:spLocks noGrp="1"/>
          </p:cNvSpPr>
          <p:nvPr>
            <p:ph idx="1"/>
          </p:nvPr>
        </p:nvSpPr>
        <p:spPr/>
        <p:txBody>
          <a:bodyPr/>
          <a:lstStyle/>
          <a:p>
            <a:r>
              <a:rPr lang="en-US" dirty="0" smtClean="0"/>
              <a:t>For example,</a:t>
            </a:r>
          </a:p>
          <a:p>
            <a:endParaRPr lang="en-US" dirty="0"/>
          </a:p>
          <a:p>
            <a:pPr marL="0" indent="0">
              <a:buNone/>
            </a:pPr>
            <a:r>
              <a:rPr lang="en-US" dirty="0" smtClean="0"/>
              <a:t>      does not depend on</a:t>
            </a:r>
          </a:p>
          <a:p>
            <a:pPr marL="0" indent="0">
              <a:buNone/>
            </a:pPr>
            <a:endParaRPr lang="en-US" dirty="0"/>
          </a:p>
          <a:p>
            <a:pPr marL="0" indent="0">
              <a:buNone/>
            </a:pPr>
            <a:endParaRPr lang="en-US" dirty="0" smtClean="0"/>
          </a:p>
          <a:p>
            <a:pPr marL="0" indent="0">
              <a:buNone/>
            </a:pPr>
            <a:endParaRPr lang="en-US" dirty="0" smtClean="0"/>
          </a:p>
          <a:p>
            <a:pPr marL="0" indent="0">
              <a:buNone/>
            </a:pPr>
            <a:r>
              <a:rPr lang="en-US" dirty="0"/>
              <a:t> </a:t>
            </a:r>
            <a:r>
              <a:rPr lang="en-US" dirty="0" smtClean="0"/>
              <a:t>      because </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r>
              <a:rPr lang="en-US" dirty="0"/>
              <a:t> </a:t>
            </a:r>
            <a:r>
              <a:rPr lang="en-US" dirty="0" smtClean="0"/>
              <a:t>       and </a:t>
            </a:r>
            <a:r>
              <a:rPr lang="en-US" dirty="0">
                <a:latin typeface="Times New Roman" panose="02020603050405020304" pitchFamily="18" charset="0"/>
                <a:ea typeface="Tahoma" panose="020B0604030504040204" pitchFamily="34" charset="0"/>
              </a:rPr>
              <a:t>rank( </a:t>
            </a:r>
            <a:r>
              <a:rPr lang="en-US" i="1" dirty="0">
                <a:latin typeface="Times New Roman" panose="02020603050405020304" pitchFamily="18" charset="0"/>
                <a:ea typeface="Tahoma" panose="020B0604030504040204" pitchFamily="34" charset="0"/>
              </a:rPr>
              <a:t>V</a:t>
            </a:r>
            <a:r>
              <a:rPr lang="en-US" dirty="0">
                <a:latin typeface="Times New Roman" panose="02020603050405020304" pitchFamily="18" charset="0"/>
                <a:ea typeface="Tahoma" panose="020B0604030504040204" pitchFamily="34" charset="0"/>
              </a:rPr>
              <a:t> ) = 2 ≠ 3 = rank( </a:t>
            </a:r>
            <a:r>
              <a:rPr lang="en-US" i="1" dirty="0">
                <a:latin typeface="Times New Roman" panose="02020603050405020304" pitchFamily="18" charset="0"/>
                <a:ea typeface="Tahoma" panose="020B0604030504040204" pitchFamily="34" charset="0"/>
              </a:rPr>
              <a:t>V</a:t>
            </a:r>
            <a:r>
              <a:rPr lang="en-US" dirty="0">
                <a:latin typeface="Times New Roman" panose="02020603050405020304" pitchFamily="18" charset="0"/>
                <a:ea typeface="Tahoma" panose="020B0604030504040204" pitchFamily="34" charset="0"/>
              </a:rPr>
              <a:t> </a:t>
            </a:r>
            <a:r>
              <a:rPr lang="en-CA" dirty="0">
                <a:latin typeface="Times New Roman" panose="02020603050405020304" pitchFamily="18" charset="0"/>
                <a:ea typeface="Tahoma" panose="020B0604030504040204" pitchFamily="34" charset="0"/>
              </a:rPr>
              <a:t>⋮ </a:t>
            </a:r>
            <a:r>
              <a:rPr lang="en-CA" b="1" dirty="0">
                <a:latin typeface="Times New Roman" panose="02020603050405020304" pitchFamily="18" charset="0"/>
                <a:ea typeface="Tahoma" panose="020B0604030504040204" pitchFamily="34" charset="0"/>
              </a:rPr>
              <a:t>u</a:t>
            </a:r>
            <a:r>
              <a:rPr lang="en-CA" dirty="0">
                <a:latin typeface="Times New Roman" panose="02020603050405020304" pitchFamily="18" charset="0"/>
                <a:ea typeface="Tahoma" panose="020B0604030504040204" pitchFamily="34" charset="0"/>
              </a:rPr>
              <a:t> )</a:t>
            </a:r>
            <a:r>
              <a:rPr lang="en-CA" dirty="0"/>
              <a:t> for this </a:t>
            </a:r>
            <a:r>
              <a:rPr lang="en-CA" b="1" dirty="0"/>
              <a:t>u</a:t>
            </a:r>
            <a:r>
              <a:rPr lang="en-US" dirty="0"/>
              <a:t> </a:t>
            </a:r>
          </a:p>
          <a:p>
            <a:pPr marL="457200" lvl="1" indent="0">
              <a:buNone/>
            </a:pPr>
            <a:endParaRPr lang="en-US" dirty="0"/>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16</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10" name="Object 9"/>
          <p:cNvGraphicFramePr>
            <a:graphicFrameLocks noChangeAspect="1"/>
          </p:cNvGraphicFramePr>
          <p:nvPr>
            <p:extLst>
              <p:ext uri="{D42A27DB-BD31-4B8C-83A1-F6EECF244321}">
                <p14:modId xmlns:p14="http://schemas.microsoft.com/office/powerpoint/2010/main" val="1615405102"/>
              </p:ext>
            </p:extLst>
          </p:nvPr>
        </p:nvGraphicFramePr>
        <p:xfrm>
          <a:off x="2532063" y="1216025"/>
          <a:ext cx="1497012" cy="1223963"/>
        </p:xfrm>
        <a:graphic>
          <a:graphicData uri="http://schemas.openxmlformats.org/presentationml/2006/ole">
            <mc:AlternateContent xmlns:mc="http://schemas.openxmlformats.org/markup-compatibility/2006">
              <mc:Choice xmlns:v="urn:schemas-microsoft-com:vml" Requires="v">
                <p:oleObj spid="_x0000_s420889" name="Equation" r:id="rId6" imgW="1257120" imgH="1117440" progId="Equation.DSMT4">
                  <p:embed/>
                </p:oleObj>
              </mc:Choice>
              <mc:Fallback>
                <p:oleObj name="Equation" r:id="rId6" imgW="1257120" imgH="1117440" progId="Equation.DSMT4">
                  <p:embed/>
                  <p:pic>
                    <p:nvPicPr>
                      <p:cNvPr id="0" name=""/>
                      <p:cNvPicPr>
                        <a:picLocks noChangeAspect="1" noChangeArrowheads="1"/>
                      </p:cNvPicPr>
                      <p:nvPr/>
                    </p:nvPicPr>
                    <p:blipFill>
                      <a:blip r:embed="rId7"/>
                      <a:srcRect/>
                      <a:stretch>
                        <a:fillRect/>
                      </a:stretch>
                    </p:blipFill>
                    <p:spPr bwMode="auto">
                      <a:xfrm>
                        <a:off x="2532063" y="1216025"/>
                        <a:ext cx="1497012"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916675356"/>
              </p:ext>
            </p:extLst>
          </p:nvPr>
        </p:nvGraphicFramePr>
        <p:xfrm>
          <a:off x="2620963" y="2962275"/>
          <a:ext cx="4367212" cy="1223963"/>
        </p:xfrm>
        <a:graphic>
          <a:graphicData uri="http://schemas.openxmlformats.org/presentationml/2006/ole">
            <mc:AlternateContent xmlns:mc="http://schemas.openxmlformats.org/markup-compatibility/2006">
              <mc:Choice xmlns:v="urn:schemas-microsoft-com:vml" Requires="v">
                <p:oleObj spid="_x0000_s420890" name="Equation" r:id="rId8" imgW="3670200" imgH="1117440" progId="Equation.DSMT4">
                  <p:embed/>
                </p:oleObj>
              </mc:Choice>
              <mc:Fallback>
                <p:oleObj name="Equation" r:id="rId8" imgW="3670200" imgH="1117440" progId="Equation.DSMT4">
                  <p:embed/>
                  <p:pic>
                    <p:nvPicPr>
                      <p:cNvPr id="0" name=""/>
                      <p:cNvPicPr>
                        <a:picLocks noChangeAspect="1" noChangeArrowheads="1"/>
                      </p:cNvPicPr>
                      <p:nvPr/>
                    </p:nvPicPr>
                    <p:blipFill>
                      <a:blip r:embed="rId9"/>
                      <a:srcRect/>
                      <a:stretch>
                        <a:fillRect/>
                      </a:stretch>
                    </p:blipFill>
                    <p:spPr bwMode="auto">
                      <a:xfrm>
                        <a:off x="2620963" y="2962275"/>
                        <a:ext cx="4367212"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884815055"/>
              </p:ext>
            </p:extLst>
          </p:nvPr>
        </p:nvGraphicFramePr>
        <p:xfrm>
          <a:off x="732181" y="4547670"/>
          <a:ext cx="7942262" cy="1344612"/>
        </p:xfrm>
        <a:graphic>
          <a:graphicData uri="http://schemas.openxmlformats.org/presentationml/2006/ole">
            <mc:AlternateContent xmlns:mc="http://schemas.openxmlformats.org/markup-compatibility/2006">
              <mc:Choice xmlns:v="urn:schemas-microsoft-com:vml" Requires="v">
                <p:oleObj spid="_x0000_s420891" name="Equation" r:id="rId10" imgW="6070320" imgH="1117440" progId="Equation.DSMT4">
                  <p:embed/>
                </p:oleObj>
              </mc:Choice>
              <mc:Fallback>
                <p:oleObj name="Equation" r:id="rId10" imgW="6070320" imgH="1117440" progId="Equation.DSMT4">
                  <p:embed/>
                  <p:pic>
                    <p:nvPicPr>
                      <p:cNvPr id="0" name=""/>
                      <p:cNvPicPr>
                        <a:picLocks noChangeAspect="1" noChangeArrowheads="1"/>
                      </p:cNvPicPr>
                      <p:nvPr/>
                    </p:nvPicPr>
                    <p:blipFill>
                      <a:blip r:embed="rId11"/>
                      <a:srcRect/>
                      <a:stretch>
                        <a:fillRect/>
                      </a:stretch>
                    </p:blipFill>
                    <p:spPr bwMode="auto">
                      <a:xfrm>
                        <a:off x="732181" y="4547670"/>
                        <a:ext cx="7942262" cy="134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879829096"/>
      </p:ext>
    </p:extLst>
  </p:cSld>
  <p:clrMapOvr>
    <a:masterClrMapping/>
  </p:clrMapOvr>
  <mc:AlternateContent xmlns:mc="http://schemas.openxmlformats.org/markup-compatibility/2006">
    <mc:Choice xmlns:p14="http://schemas.microsoft.com/office/powerpoint/2010/main" Requires="p14">
      <p:transition spd="slow" p14:dur="2000" advTm="51266"/>
    </mc:Choice>
    <mc:Fallback>
      <p:transition spd="slow" advTm="51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Definitions</a:t>
            </a:r>
            <a:endParaRPr lang="en-CA" dirty="0"/>
          </a:p>
        </p:txBody>
      </p:sp>
      <p:sp>
        <p:nvSpPr>
          <p:cNvPr id="3" name="Content Placeholder 2"/>
          <p:cNvSpPr>
            <a:spLocks noGrp="1"/>
          </p:cNvSpPr>
          <p:nvPr>
            <p:ph idx="1"/>
          </p:nvPr>
        </p:nvSpPr>
        <p:spPr/>
        <p:txBody>
          <a:bodyPr/>
          <a:lstStyle/>
          <a:p>
            <a:pPr marL="0" indent="0">
              <a:buNone/>
            </a:pPr>
            <a:r>
              <a:rPr lang="en-US" dirty="0" smtClean="0"/>
              <a:t>Definition</a:t>
            </a:r>
          </a:p>
          <a:p>
            <a:pPr marL="0" indent="0">
              <a:buNone/>
            </a:pPr>
            <a:r>
              <a:rPr lang="en-US" dirty="0"/>
              <a:t>	</a:t>
            </a:r>
            <a:r>
              <a:rPr lang="en-US" dirty="0" smtClean="0"/>
              <a:t>A collection of vectors is </a:t>
            </a:r>
            <a:r>
              <a:rPr lang="en-US" i="1" dirty="0" smtClean="0"/>
              <a:t>linearly independent </a:t>
            </a:r>
            <a:r>
              <a:rPr lang="en-US" dirty="0" smtClean="0"/>
              <a:t>if no vector 	depends on the other vectors in the collection.</a:t>
            </a:r>
          </a:p>
          <a:p>
            <a:pPr lvl="1"/>
            <a:r>
              <a:rPr lang="en-US" dirty="0">
                <a:solidFill>
                  <a:prstClr val="white"/>
                </a:solidFill>
              </a:rPr>
              <a:t>That is, </a:t>
            </a:r>
            <a:r>
              <a:rPr lang="en-US" dirty="0" smtClean="0">
                <a:solidFill>
                  <a:prstClr val="white"/>
                </a:solidFill>
              </a:rPr>
              <a:t>no vector in </a:t>
            </a:r>
            <a:r>
              <a:rPr lang="en-US" dirty="0"/>
              <a:t>collection </a:t>
            </a:r>
            <a:r>
              <a:rPr lang="en-US" dirty="0" smtClean="0">
                <a:solidFill>
                  <a:prstClr val="white"/>
                </a:solidFill>
              </a:rPr>
              <a:t>set can be written as a linear combination of the other vectors</a:t>
            </a:r>
            <a:endParaRPr lang="en-US" dirty="0">
              <a:solidFill>
                <a:prstClr val="white"/>
              </a:solidFill>
            </a:endParaRPr>
          </a:p>
          <a:p>
            <a:pPr marL="0" indent="0">
              <a:buNone/>
            </a:pPr>
            <a:endParaRPr lang="en-US" dirty="0" smtClean="0"/>
          </a:p>
          <a:p>
            <a:pPr marL="0" indent="0">
              <a:buNone/>
            </a:pPr>
            <a:r>
              <a:rPr lang="en-US" dirty="0" smtClean="0"/>
              <a:t>Definition</a:t>
            </a:r>
          </a:p>
          <a:p>
            <a:pPr marL="0" indent="0">
              <a:buNone/>
            </a:pPr>
            <a:r>
              <a:rPr lang="en-US" dirty="0"/>
              <a:t>	</a:t>
            </a:r>
            <a:r>
              <a:rPr lang="en-US" dirty="0" smtClean="0"/>
              <a:t>A collection of vectors is </a:t>
            </a:r>
            <a:r>
              <a:rPr lang="en-US" i="1" dirty="0" smtClean="0"/>
              <a:t>linearly dependent </a:t>
            </a:r>
            <a:r>
              <a:rPr lang="en-US" dirty="0" smtClean="0"/>
              <a:t>if it is not 	linearly independent.</a:t>
            </a:r>
            <a:endParaRPr lang="en-US" dirty="0" smtClean="0"/>
          </a:p>
          <a:p>
            <a:pPr lvl="1"/>
            <a:r>
              <a:rPr lang="en-US" dirty="0" smtClean="0"/>
              <a:t>That is, there is a vector in the collection that can be written as a linear combination of the other vectors </a:t>
            </a:r>
          </a:p>
          <a:p>
            <a:pPr lvl="1"/>
            <a:r>
              <a:rPr lang="en-US" dirty="0"/>
              <a:t>That is, there is at least one vector in the collection </a:t>
            </a:r>
            <a:r>
              <a:rPr lang="en-US" dirty="0" smtClean="0"/>
              <a:t>that </a:t>
            </a:r>
            <a:r>
              <a:rPr lang="en-US" dirty="0"/>
              <a:t>depends on the </a:t>
            </a:r>
            <a:r>
              <a:rPr lang="en-US" dirty="0" smtClean="0"/>
              <a:t>others</a:t>
            </a:r>
            <a:endParaRPr lang="en-US" dirty="0"/>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17</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03786342"/>
      </p:ext>
    </p:extLst>
  </p:cSld>
  <p:clrMapOvr>
    <a:masterClrMapping/>
  </p:clrMapOvr>
  <mc:AlternateContent xmlns:mc="http://schemas.openxmlformats.org/markup-compatibility/2006">
    <mc:Choice xmlns:p14="http://schemas.microsoft.com/office/powerpoint/2010/main" Requires="p14">
      <p:transition spd="slow" p14:dur="2000" advTm="83261"/>
    </mc:Choice>
    <mc:Fallback>
      <p:transition spd="slow" advTm="83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Collections with the zero vector</a:t>
            </a:r>
            <a:endParaRPr lang="en-CA" dirty="0"/>
          </a:p>
        </p:txBody>
      </p:sp>
      <p:sp>
        <p:nvSpPr>
          <p:cNvPr id="3" name="Content Placeholder 2"/>
          <p:cNvSpPr>
            <a:spLocks noGrp="1"/>
          </p:cNvSpPr>
          <p:nvPr>
            <p:ph idx="1"/>
          </p:nvPr>
        </p:nvSpPr>
        <p:spPr/>
        <p:txBody>
          <a:bodyPr/>
          <a:lstStyle/>
          <a:p>
            <a:pPr marL="0" indent="0">
              <a:buNone/>
            </a:pPr>
            <a:r>
              <a:rPr lang="en-US" dirty="0" smtClean="0"/>
              <a:t>Definition</a:t>
            </a:r>
          </a:p>
          <a:p>
            <a:pPr marL="0" indent="0">
              <a:buNone/>
            </a:pPr>
            <a:r>
              <a:rPr lang="en-US" dirty="0"/>
              <a:t>	</a:t>
            </a:r>
            <a:r>
              <a:rPr lang="en-US" dirty="0" smtClean="0"/>
              <a:t>Note that the collection containing only the zero vector</a:t>
            </a:r>
            <a:br>
              <a:rPr lang="en-US" dirty="0" smtClean="0"/>
            </a:br>
            <a:r>
              <a:rPr lang="en-US" dirty="0" smtClean="0"/>
              <a:t>	is linearly dependent, because the zero vector is the</a:t>
            </a:r>
            <a:br>
              <a:rPr lang="en-US" dirty="0" smtClean="0"/>
            </a:br>
            <a:r>
              <a:rPr lang="en-US" dirty="0" smtClean="0"/>
              <a:t>	sum of no vectors:</a:t>
            </a:r>
          </a:p>
          <a:p>
            <a:pPr lvl="1"/>
            <a:r>
              <a:rPr lang="en-US" dirty="0" smtClean="0">
                <a:solidFill>
                  <a:prstClr val="white"/>
                </a:solidFill>
              </a:rPr>
              <a:t>Recall that the sum of no numbers is equal to 0</a:t>
            </a:r>
          </a:p>
          <a:p>
            <a:pPr lvl="1"/>
            <a:endParaRPr lang="en-US" dirty="0">
              <a:solidFill>
                <a:prstClr val="white"/>
              </a:solidFill>
            </a:endParaRPr>
          </a:p>
          <a:p>
            <a:r>
              <a:rPr lang="en-US" dirty="0" smtClean="0">
                <a:solidFill>
                  <a:prstClr val="white"/>
                </a:solidFill>
              </a:rPr>
              <a:t>Consequently, a collection with only one non-zero vector </a:t>
            </a:r>
            <a:r>
              <a:rPr lang="en-US" b="1" dirty="0" smtClean="0">
                <a:solidFill>
                  <a:prstClr val="white"/>
                </a:solidFill>
              </a:rPr>
              <a:t>v</a:t>
            </a:r>
            <a:r>
              <a:rPr lang="en-US" dirty="0" smtClean="0">
                <a:solidFill>
                  <a:prstClr val="white"/>
                </a:solidFill>
              </a:rPr>
              <a:t> is always guaranteed to be linearly independent</a:t>
            </a:r>
            <a:endParaRPr lang="en-US" dirty="0">
              <a:solidFill>
                <a:prstClr val="white"/>
              </a:solidFill>
            </a:endParaRPr>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18</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242762337"/>
      </p:ext>
    </p:extLst>
  </p:cSld>
  <p:clrMapOvr>
    <a:masterClrMapping/>
  </p:clrMapOvr>
  <mc:AlternateContent xmlns:mc="http://schemas.openxmlformats.org/markup-compatibility/2006">
    <mc:Choice xmlns:p14="http://schemas.microsoft.com/office/powerpoint/2010/main" Requires="p14">
      <p:transition spd="slow" p14:dur="2000" advTm="44470"/>
    </mc:Choice>
    <mc:Fallback>
      <p:transition spd="slow" advTm="44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Collections with the zero vector</a:t>
            </a:r>
            <a:endParaRPr lang="en-CA" dirty="0"/>
          </a:p>
        </p:txBody>
      </p:sp>
      <p:sp>
        <p:nvSpPr>
          <p:cNvPr id="3" name="Content Placeholder 2"/>
          <p:cNvSpPr>
            <a:spLocks noGrp="1"/>
          </p:cNvSpPr>
          <p:nvPr>
            <p:ph idx="1"/>
          </p:nvPr>
        </p:nvSpPr>
        <p:spPr/>
        <p:txBody>
          <a:bodyPr/>
          <a:lstStyle/>
          <a:p>
            <a:pPr marL="0" indent="0">
              <a:buNone/>
            </a:pPr>
            <a:r>
              <a:rPr lang="en-US" dirty="0" smtClean="0"/>
              <a:t>Theorem</a:t>
            </a:r>
            <a:endParaRPr lang="en-US" dirty="0"/>
          </a:p>
          <a:p>
            <a:pPr marL="0" indent="0">
              <a:buNone/>
            </a:pPr>
            <a:r>
              <a:rPr lang="en-US" dirty="0" smtClean="0"/>
              <a:t>	</a:t>
            </a:r>
            <a:r>
              <a:rPr lang="en-US" dirty="0" smtClean="0"/>
              <a:t>Any collection of </a:t>
            </a:r>
            <a:r>
              <a:rPr lang="en-US" i="1" dirty="0" smtClean="0"/>
              <a:t>n</a:t>
            </a:r>
            <a:r>
              <a:rPr lang="en-US" dirty="0" smtClean="0"/>
              <a:t> vectors </a:t>
            </a:r>
            <a:r>
              <a:rPr lang="en-US" b="1" dirty="0" smtClean="0">
                <a:latin typeface="Times New Roman" panose="02020603050405020304" pitchFamily="18" charset="0"/>
              </a:rPr>
              <a:t>v</a:t>
            </a:r>
            <a:r>
              <a:rPr lang="en-US" baseline="-25000" dirty="0" smtClean="0">
                <a:latin typeface="Times New Roman" panose="02020603050405020304" pitchFamily="18" charset="0"/>
              </a:rPr>
              <a:t>1</a:t>
            </a:r>
            <a:r>
              <a:rPr lang="en-US" dirty="0" smtClean="0">
                <a:latin typeface="Times New Roman" panose="02020603050405020304" pitchFamily="18" charset="0"/>
              </a:rPr>
              <a:t>, …, </a:t>
            </a:r>
            <a:r>
              <a:rPr lang="en-US" b="1" dirty="0" err="1" smtClean="0">
                <a:latin typeface="Times New Roman" panose="02020603050405020304" pitchFamily="18" charset="0"/>
              </a:rPr>
              <a:t>v</a:t>
            </a:r>
            <a:r>
              <a:rPr lang="en-US" i="1" baseline="-25000" dirty="0" err="1" smtClean="0">
                <a:latin typeface="Times New Roman" panose="02020603050405020304" pitchFamily="18" charset="0"/>
              </a:rPr>
              <a:t>n</a:t>
            </a:r>
            <a:r>
              <a:rPr lang="en-US" dirty="0" smtClean="0"/>
              <a:t> of which one of them is</a:t>
            </a:r>
            <a:br>
              <a:rPr lang="en-US" dirty="0" smtClean="0"/>
            </a:br>
            <a:r>
              <a:rPr lang="en-US" dirty="0" smtClean="0"/>
              <a:t>	the zero vector is linearly dependent</a:t>
            </a:r>
            <a:r>
              <a:rPr lang="en-US" i="1" dirty="0" smtClean="0"/>
              <a:t>.</a:t>
            </a:r>
          </a:p>
          <a:p>
            <a:pPr marL="0" indent="0">
              <a:buNone/>
            </a:pPr>
            <a:r>
              <a:rPr lang="en-US" dirty="0" smtClean="0"/>
              <a:t>Proof:</a:t>
            </a:r>
          </a:p>
          <a:p>
            <a:pPr marL="0" indent="0">
              <a:buNone/>
            </a:pPr>
            <a:r>
              <a:rPr lang="en-US" dirty="0"/>
              <a:t>	</a:t>
            </a:r>
            <a:r>
              <a:rPr lang="en-US" dirty="0" smtClean="0"/>
              <a:t>Assume </a:t>
            </a:r>
            <a:r>
              <a:rPr lang="en-US" b="1" dirty="0" err="1" smtClean="0">
                <a:latin typeface="Times New Roman" panose="02020603050405020304" pitchFamily="18" charset="0"/>
              </a:rPr>
              <a:t>v</a:t>
            </a:r>
            <a:r>
              <a:rPr lang="en-US" i="1" baseline="-25000" dirty="0" err="1" smtClean="0">
                <a:latin typeface="Times New Roman" panose="02020603050405020304" pitchFamily="18" charset="0"/>
              </a:rPr>
              <a:t>k</a:t>
            </a:r>
            <a:r>
              <a:rPr lang="en-US" dirty="0" smtClean="0"/>
              <a:t> is the zero vector.</a:t>
            </a:r>
          </a:p>
          <a:p>
            <a:pPr marL="0" indent="0">
              <a:buNone/>
            </a:pPr>
            <a:r>
              <a:rPr lang="en-US" dirty="0"/>
              <a:t>	</a:t>
            </a:r>
            <a:r>
              <a:rPr lang="en-US" dirty="0" smtClean="0"/>
              <a:t>Thus </a:t>
            </a:r>
            <a:r>
              <a:rPr lang="en-US" b="1" dirty="0" err="1" smtClean="0">
                <a:latin typeface="Times New Roman" panose="02020603050405020304" pitchFamily="18" charset="0"/>
              </a:rPr>
              <a:t>v</a:t>
            </a:r>
            <a:r>
              <a:rPr lang="en-US" i="1" baseline="-25000" dirty="0" err="1" smtClean="0">
                <a:latin typeface="Times New Roman" panose="02020603050405020304" pitchFamily="18" charset="0"/>
              </a:rPr>
              <a:t>k</a:t>
            </a:r>
            <a:r>
              <a:rPr lang="en-US" dirty="0" smtClean="0">
                <a:latin typeface="Times New Roman" panose="02020603050405020304" pitchFamily="18" charset="0"/>
              </a:rPr>
              <a:t> </a:t>
            </a:r>
            <a:r>
              <a:rPr lang="en-US" dirty="0">
                <a:latin typeface="Times New Roman" panose="02020603050405020304" pitchFamily="18" charset="0"/>
              </a:rPr>
              <a:t>= </a:t>
            </a:r>
            <a:r>
              <a:rPr lang="en-US" dirty="0" smtClean="0">
                <a:latin typeface="Times New Roman" panose="02020603050405020304" pitchFamily="18" charset="0"/>
              </a:rPr>
              <a:t>0·</a:t>
            </a:r>
            <a:r>
              <a:rPr lang="en-US" b="1" dirty="0" smtClean="0">
                <a:latin typeface="Times New Roman" panose="02020603050405020304" pitchFamily="18" charset="0"/>
              </a:rPr>
              <a:t>v</a:t>
            </a:r>
            <a:r>
              <a:rPr lang="en-US" baseline="-25000" dirty="0" smtClean="0">
                <a:latin typeface="Times New Roman" panose="02020603050405020304" pitchFamily="18" charset="0"/>
              </a:rPr>
              <a:t>1</a:t>
            </a:r>
            <a:r>
              <a:rPr lang="en-US" dirty="0" smtClean="0">
                <a:latin typeface="Times New Roman" panose="02020603050405020304" pitchFamily="18" charset="0"/>
              </a:rPr>
              <a:t> + ··· + 0·</a:t>
            </a:r>
            <a:r>
              <a:rPr lang="en-US" b="1" dirty="0" smtClean="0">
                <a:latin typeface="Times New Roman" panose="02020603050405020304" pitchFamily="18" charset="0"/>
              </a:rPr>
              <a:t>v</a:t>
            </a:r>
            <a:r>
              <a:rPr lang="en-US" i="1" baseline="-25000" dirty="0" smtClean="0">
                <a:latin typeface="Times New Roman" panose="02020603050405020304" pitchFamily="18" charset="0"/>
              </a:rPr>
              <a:t>k</a:t>
            </a:r>
            <a:r>
              <a:rPr lang="en-US" baseline="-25000" dirty="0" smtClean="0">
                <a:latin typeface="Times New Roman" panose="02020603050405020304" pitchFamily="18" charset="0"/>
              </a:rPr>
              <a:t>–1</a:t>
            </a:r>
            <a:r>
              <a:rPr lang="en-US" dirty="0" smtClean="0">
                <a:latin typeface="Times New Roman" panose="02020603050405020304" pitchFamily="18" charset="0"/>
              </a:rPr>
              <a:t> +</a:t>
            </a:r>
            <a:r>
              <a:rPr lang="en-US" dirty="0">
                <a:latin typeface="Times New Roman" panose="02020603050405020304" pitchFamily="18" charset="0"/>
              </a:rPr>
              <a:t> </a:t>
            </a:r>
            <a:r>
              <a:rPr lang="en-US" dirty="0" smtClean="0">
                <a:latin typeface="Times New Roman" panose="02020603050405020304" pitchFamily="18" charset="0"/>
              </a:rPr>
              <a:t>0·</a:t>
            </a:r>
            <a:r>
              <a:rPr lang="en-US" b="1" dirty="0" smtClean="0">
                <a:latin typeface="Times New Roman" panose="02020603050405020304" pitchFamily="18" charset="0"/>
              </a:rPr>
              <a:t>v</a:t>
            </a:r>
            <a:r>
              <a:rPr lang="en-US" i="1" baseline="-25000" dirty="0" smtClean="0">
                <a:latin typeface="Times New Roman" panose="02020603050405020304" pitchFamily="18" charset="0"/>
              </a:rPr>
              <a:t>k</a:t>
            </a:r>
            <a:r>
              <a:rPr lang="en-US" baseline="-25000" dirty="0" smtClean="0">
                <a:latin typeface="Times New Roman" panose="02020603050405020304" pitchFamily="18" charset="0"/>
              </a:rPr>
              <a:t>+1</a:t>
            </a:r>
            <a:r>
              <a:rPr lang="en-US" dirty="0" smtClean="0">
                <a:latin typeface="Times New Roman" panose="02020603050405020304" pitchFamily="18" charset="0"/>
              </a:rPr>
              <a:t> + </a:t>
            </a:r>
            <a:r>
              <a:rPr lang="en-US" dirty="0">
                <a:latin typeface="Times New Roman" panose="02020603050405020304" pitchFamily="18" charset="0"/>
              </a:rPr>
              <a:t>··· + </a:t>
            </a:r>
            <a:r>
              <a:rPr lang="en-US" dirty="0" smtClean="0">
                <a:latin typeface="Times New Roman" panose="02020603050405020304" pitchFamily="18" charset="0"/>
              </a:rPr>
              <a:t>0·</a:t>
            </a:r>
            <a:r>
              <a:rPr lang="en-US" b="1" dirty="0" smtClean="0">
                <a:latin typeface="Times New Roman" panose="02020603050405020304" pitchFamily="18" charset="0"/>
              </a:rPr>
              <a:t>v</a:t>
            </a:r>
            <a:r>
              <a:rPr lang="en-US" i="1" baseline="-25000" dirty="0" smtClean="0">
                <a:latin typeface="Times New Roman" panose="02020603050405020304" pitchFamily="18" charset="0"/>
              </a:rPr>
              <a:t>n</a:t>
            </a:r>
            <a:endParaRPr lang="en-US" i="1" dirty="0" smtClean="0">
              <a:latin typeface="Times New Roman" panose="02020603050405020304" pitchFamily="18" charset="0"/>
            </a:endParaRPr>
          </a:p>
          <a:p>
            <a:pPr marL="0" indent="0">
              <a:buNone/>
            </a:pPr>
            <a:r>
              <a:rPr lang="en-US" dirty="0"/>
              <a:t>	</a:t>
            </a:r>
            <a:r>
              <a:rPr lang="en-US" dirty="0" smtClean="0"/>
              <a:t>Thus, one vector depends on the others.</a:t>
            </a:r>
          </a:p>
          <a:p>
            <a:pPr marL="0" indent="0">
              <a:buNone/>
            </a:pPr>
            <a:r>
              <a:rPr lang="en-US" dirty="0"/>
              <a:t>	</a:t>
            </a:r>
            <a:r>
              <a:rPr lang="en-US" dirty="0" smtClean="0"/>
              <a:t>Thus, the collection is linearly dependent. </a:t>
            </a:r>
            <a:r>
              <a:rPr lang="en-CA" dirty="0"/>
              <a:t>▮</a:t>
            </a:r>
            <a:endParaRPr lang="en-US" dirty="0" smtClean="0"/>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19</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63267406"/>
      </p:ext>
    </p:extLst>
  </p:cSld>
  <p:clrMapOvr>
    <a:masterClrMapping/>
  </p:clrMapOvr>
  <mc:AlternateContent xmlns:mc="http://schemas.openxmlformats.org/markup-compatibility/2006">
    <mc:Choice xmlns:p14="http://schemas.microsoft.com/office/powerpoint/2010/main" Requires="p14">
      <p:transition spd="slow" p14:dur="2000" advTm="57889"/>
    </mc:Choice>
    <mc:Fallback>
      <p:transition spd="slow" advTm="57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we will</a:t>
            </a:r>
          </a:p>
          <a:p>
            <a:pPr lvl="1"/>
            <a:r>
              <a:rPr lang="en-US" dirty="0" smtClean="0"/>
              <a:t>Define linear dependence and independence of a given vector </a:t>
            </a:r>
            <a:r>
              <a:rPr lang="en-US" b="1" dirty="0" smtClean="0"/>
              <a:t>v</a:t>
            </a:r>
            <a:r>
              <a:rPr lang="en-US" dirty="0" smtClean="0"/>
              <a:t> on a collection of vectors</a:t>
            </a:r>
            <a:endParaRPr lang="en-US" dirty="0" smtClean="0"/>
          </a:p>
          <a:p>
            <a:pPr lvl="1"/>
            <a:r>
              <a:rPr lang="en-US" dirty="0" smtClean="0"/>
              <a:t>Determine how to check if a vector linearly depends on others</a:t>
            </a:r>
            <a:endParaRPr lang="en-US" dirty="0"/>
          </a:p>
          <a:p>
            <a:pPr lvl="1"/>
            <a:r>
              <a:rPr lang="en-US" dirty="0" smtClean="0">
                <a:latin typeface="Times New Roman" panose="02020603050405020304" pitchFamily="18" charset="0"/>
              </a:rPr>
              <a:t>Define the rank of a matrix</a:t>
            </a:r>
          </a:p>
          <a:p>
            <a:pPr lvl="1"/>
            <a:r>
              <a:rPr lang="en-US" dirty="0" smtClean="0">
                <a:latin typeface="Times New Roman" panose="02020603050405020304" pitchFamily="18" charset="0"/>
              </a:rPr>
              <a:t>Define a linearly dependent collection of vectors,</a:t>
            </a:r>
            <a:br>
              <a:rPr lang="en-US" dirty="0" smtClean="0">
                <a:latin typeface="Times New Roman" panose="02020603050405020304" pitchFamily="18" charset="0"/>
              </a:rPr>
            </a:br>
            <a:r>
              <a:rPr lang="en-US" dirty="0" smtClean="0">
                <a:latin typeface="Times New Roman" panose="02020603050405020304" pitchFamily="18" charset="0"/>
              </a:rPr>
              <a:t>	   and a linearly independent collection of vectors</a:t>
            </a:r>
            <a:endParaRPr lang="en-US" dirty="0">
              <a:latin typeface="Times New Roman" panose="02020603050405020304" pitchFamily="18" charset="0"/>
            </a:endParaRPr>
          </a:p>
          <a:p>
            <a:pPr lvl="1"/>
            <a:r>
              <a:rPr lang="en-US" dirty="0" smtClean="0">
                <a:latin typeface="Times New Roman" panose="02020603050405020304" pitchFamily="18" charset="0"/>
              </a:rPr>
              <a:t>Determine how to check if a collection of vectors is linearly dependent or independent</a:t>
            </a:r>
            <a:endParaRPr lang="en-US" dirty="0" smtClean="0">
              <a:latin typeface="Times New Roman" panose="02020603050405020304" pitchFamily="18" charset="0"/>
            </a:endParaRPr>
          </a:p>
          <a:p>
            <a:pPr lvl="1"/>
            <a:r>
              <a:rPr lang="en-US" dirty="0" smtClean="0">
                <a:latin typeface="Times New Roman" panose="02020603050405020304" pitchFamily="18" charset="0"/>
              </a:rPr>
              <a:t>Consider a few results</a:t>
            </a: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42906"/>
    </mc:Choice>
    <mc:Fallback>
      <p:transition spd="slow" advTm="42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Determining linear independence</a:t>
            </a:r>
            <a:endParaRPr lang="en-CA" dirty="0"/>
          </a:p>
        </p:txBody>
      </p:sp>
      <p:sp>
        <p:nvSpPr>
          <p:cNvPr id="3" name="Content Placeholder 2"/>
          <p:cNvSpPr>
            <a:spLocks noGrp="1"/>
          </p:cNvSpPr>
          <p:nvPr>
            <p:ph idx="1"/>
          </p:nvPr>
        </p:nvSpPr>
        <p:spPr>
          <a:xfrm>
            <a:off x="457199" y="1600200"/>
            <a:ext cx="8386997" cy="4525963"/>
          </a:xfrm>
        </p:spPr>
        <p:txBody>
          <a:bodyPr/>
          <a:lstStyle/>
          <a:p>
            <a:pPr marL="0" indent="0">
              <a:buNone/>
            </a:pPr>
            <a:r>
              <a:rPr lang="en-US" dirty="0" smtClean="0"/>
              <a:t>Theorem</a:t>
            </a:r>
            <a:endParaRPr lang="en-US" dirty="0"/>
          </a:p>
          <a:p>
            <a:pPr marL="0" indent="0">
              <a:buNone/>
            </a:pPr>
            <a:r>
              <a:rPr lang="en-US" dirty="0" smtClean="0"/>
              <a:t>	</a:t>
            </a:r>
            <a:r>
              <a:rPr lang="en-US" dirty="0" smtClean="0"/>
              <a:t>A collection of </a:t>
            </a:r>
            <a:r>
              <a:rPr lang="en-US" i="1" dirty="0" smtClean="0"/>
              <a:t>n</a:t>
            </a:r>
            <a:r>
              <a:rPr lang="en-US" dirty="0" smtClean="0"/>
              <a:t> vectors </a:t>
            </a:r>
            <a:r>
              <a:rPr lang="en-US" b="1" dirty="0" smtClean="0">
                <a:latin typeface="Times New Roman" panose="02020603050405020304" pitchFamily="18" charset="0"/>
              </a:rPr>
              <a:t>v</a:t>
            </a:r>
            <a:r>
              <a:rPr lang="en-US" baseline="-25000" dirty="0" smtClean="0">
                <a:latin typeface="Times New Roman" panose="02020603050405020304" pitchFamily="18" charset="0"/>
              </a:rPr>
              <a:t>1</a:t>
            </a:r>
            <a:r>
              <a:rPr lang="en-US" dirty="0" smtClean="0">
                <a:latin typeface="Times New Roman" panose="02020603050405020304" pitchFamily="18" charset="0"/>
              </a:rPr>
              <a:t>, …, </a:t>
            </a:r>
            <a:r>
              <a:rPr lang="en-US" b="1" dirty="0" err="1" smtClean="0">
                <a:latin typeface="Times New Roman" panose="02020603050405020304" pitchFamily="18" charset="0"/>
              </a:rPr>
              <a:t>v</a:t>
            </a:r>
            <a:r>
              <a:rPr lang="en-US" i="1" baseline="-25000" dirty="0" err="1" smtClean="0">
                <a:latin typeface="Times New Roman" panose="02020603050405020304" pitchFamily="18" charset="0"/>
              </a:rPr>
              <a:t>n</a:t>
            </a:r>
            <a:r>
              <a:rPr lang="en-US" dirty="0" smtClean="0"/>
              <a:t> is linearly independent if</a:t>
            </a:r>
            <a:br>
              <a:rPr lang="en-US" dirty="0" smtClean="0"/>
            </a:br>
            <a:r>
              <a:rPr lang="en-US" dirty="0" smtClean="0"/>
              <a:t>	and only if </a:t>
            </a:r>
            <a:r>
              <a:rPr lang="en-US" dirty="0" smtClean="0">
                <a:latin typeface="Times New Roman" panose="02020603050405020304" pitchFamily="18" charset="0"/>
              </a:rPr>
              <a:t>rank( </a:t>
            </a:r>
            <a:r>
              <a:rPr lang="en-US" i="1" dirty="0" smtClean="0">
                <a:latin typeface="Times New Roman" panose="02020603050405020304" pitchFamily="18" charset="0"/>
              </a:rPr>
              <a:t>V</a:t>
            </a:r>
            <a:r>
              <a:rPr lang="en-US" dirty="0" smtClean="0">
                <a:latin typeface="Times New Roman" panose="02020603050405020304" pitchFamily="18" charset="0"/>
              </a:rPr>
              <a:t> ) = </a:t>
            </a:r>
            <a:r>
              <a:rPr lang="en-US" i="1" dirty="0" smtClean="0">
                <a:latin typeface="Times New Roman" panose="02020603050405020304" pitchFamily="18" charset="0"/>
              </a:rPr>
              <a:t>n</a:t>
            </a:r>
            <a:r>
              <a:rPr lang="en-US" dirty="0" smtClean="0"/>
              <a:t> where                                     .</a:t>
            </a:r>
          </a:p>
          <a:p>
            <a:pPr marL="0" indent="0">
              <a:buNone/>
            </a:pPr>
            <a:r>
              <a:rPr lang="en-US" dirty="0" smtClean="0"/>
              <a:t>Proof:</a:t>
            </a:r>
          </a:p>
          <a:p>
            <a:pPr marL="0" indent="0">
              <a:buNone/>
            </a:pPr>
            <a:r>
              <a:rPr lang="en-US" dirty="0"/>
              <a:t>	</a:t>
            </a:r>
            <a:r>
              <a:rPr lang="en-US" dirty="0" smtClean="0"/>
              <a:t>Let us prove this by induction.</a:t>
            </a:r>
          </a:p>
          <a:p>
            <a:pPr marL="0" indent="0">
              <a:buNone/>
            </a:pPr>
            <a:r>
              <a:rPr lang="en-US" dirty="0"/>
              <a:t>	</a:t>
            </a:r>
            <a:r>
              <a:rPr lang="en-US" dirty="0" smtClean="0"/>
              <a:t>If </a:t>
            </a:r>
            <a:r>
              <a:rPr lang="en-US" i="1" dirty="0" smtClean="0">
                <a:latin typeface="Times New Roman" panose="02020603050405020304" pitchFamily="18" charset="0"/>
              </a:rPr>
              <a:t>n</a:t>
            </a:r>
            <a:r>
              <a:rPr lang="en-US" dirty="0" smtClean="0">
                <a:latin typeface="Times New Roman" panose="02020603050405020304" pitchFamily="18" charset="0"/>
              </a:rPr>
              <a:t> = 1</a:t>
            </a:r>
            <a:r>
              <a:rPr lang="en-US" dirty="0" smtClean="0"/>
              <a:t>, then a single non-zero vector is linearly independent,</a:t>
            </a:r>
            <a:br>
              <a:rPr lang="en-US" dirty="0" smtClean="0"/>
            </a:br>
            <a:r>
              <a:rPr lang="en-US" dirty="0" smtClean="0"/>
              <a:t>		and a single zero vector is linearly dependent.</a:t>
            </a:r>
          </a:p>
          <a:p>
            <a:pPr marL="0" indent="0">
              <a:buNone/>
            </a:pPr>
            <a:r>
              <a:rPr lang="en-US" dirty="0"/>
              <a:t>	</a:t>
            </a:r>
            <a:r>
              <a:rPr lang="en-US" dirty="0" smtClean="0"/>
              <a:t>If </a:t>
            </a:r>
            <a:r>
              <a:rPr lang="en-US" i="1" dirty="0" smtClean="0">
                <a:latin typeface="Times New Roman" panose="02020603050405020304" pitchFamily="18" charset="0"/>
              </a:rPr>
              <a:t>V</a:t>
            </a:r>
            <a:r>
              <a:rPr lang="en-US" dirty="0" smtClean="0">
                <a:latin typeface="Times New Roman" panose="02020603050405020304" pitchFamily="18" charset="0"/>
              </a:rPr>
              <a:t> = (</a:t>
            </a:r>
            <a:r>
              <a:rPr lang="en-US" b="1" dirty="0" smtClean="0">
                <a:latin typeface="Times New Roman" panose="02020603050405020304" pitchFamily="18" charset="0"/>
              </a:rPr>
              <a:t>v</a:t>
            </a:r>
            <a:r>
              <a:rPr lang="en-US" baseline="-25000" dirty="0" smtClean="0">
                <a:latin typeface="Times New Roman" panose="02020603050405020304" pitchFamily="18" charset="0"/>
              </a:rPr>
              <a:t>1</a:t>
            </a:r>
            <a:r>
              <a:rPr lang="en-US" dirty="0" smtClean="0">
                <a:latin typeface="Times New Roman" panose="02020603050405020304" pitchFamily="18" charset="0"/>
              </a:rPr>
              <a:t>)</a:t>
            </a:r>
            <a:r>
              <a:rPr lang="en-US" dirty="0" smtClean="0"/>
              <a:t>, then if </a:t>
            </a:r>
            <a:r>
              <a:rPr lang="en-US" b="1" dirty="0" smtClean="0">
                <a:latin typeface="Times New Roman" panose="02020603050405020304" pitchFamily="18" charset="0"/>
              </a:rPr>
              <a:t>v</a:t>
            </a:r>
            <a:r>
              <a:rPr lang="en-US" baseline="-25000" dirty="0" smtClean="0">
                <a:latin typeface="Times New Roman" panose="02020603050405020304" pitchFamily="18" charset="0"/>
              </a:rPr>
              <a:t>1</a:t>
            </a:r>
            <a:r>
              <a:rPr lang="en-US" dirty="0" smtClean="0"/>
              <a:t> is not the zero vector, </a:t>
            </a:r>
            <a:r>
              <a:rPr lang="en-US" dirty="0" smtClean="0">
                <a:latin typeface="Times New Roman" panose="02020603050405020304" pitchFamily="18" charset="0"/>
              </a:rPr>
              <a:t>rank(</a:t>
            </a:r>
            <a:r>
              <a:rPr lang="en-US" i="1" dirty="0" smtClean="0">
                <a:latin typeface="Times New Roman" panose="02020603050405020304" pitchFamily="18" charset="0"/>
              </a:rPr>
              <a:t>V</a:t>
            </a:r>
            <a:r>
              <a:rPr lang="en-US" dirty="0" smtClean="0">
                <a:latin typeface="Times New Roman" panose="02020603050405020304" pitchFamily="18" charset="0"/>
              </a:rPr>
              <a:t>) = 1 = </a:t>
            </a:r>
            <a:r>
              <a:rPr lang="en-US" i="1" dirty="0" smtClean="0">
                <a:latin typeface="Times New Roman" panose="02020603050405020304" pitchFamily="18" charset="0"/>
              </a:rPr>
              <a:t>n</a:t>
            </a:r>
            <a:r>
              <a:rPr lang="en-US" dirty="0" smtClean="0"/>
              <a:t>,</a:t>
            </a:r>
            <a:endParaRPr lang="en-US" dirty="0"/>
          </a:p>
          <a:p>
            <a:pPr marL="0" indent="0">
              <a:buNone/>
            </a:pPr>
            <a:r>
              <a:rPr lang="en-US" dirty="0" smtClean="0"/>
              <a:t>		and if </a:t>
            </a:r>
            <a:r>
              <a:rPr lang="en-US" b="1" dirty="0" smtClean="0"/>
              <a:t>v</a:t>
            </a:r>
            <a:r>
              <a:rPr lang="en-US" baseline="-25000" dirty="0" smtClean="0"/>
              <a:t>1</a:t>
            </a:r>
            <a:r>
              <a:rPr lang="en-US" dirty="0" smtClean="0"/>
              <a:t> is the zero vector, </a:t>
            </a:r>
            <a:r>
              <a:rPr lang="en-US" dirty="0" smtClean="0">
                <a:latin typeface="Times New Roman" panose="02020603050405020304" pitchFamily="18" charset="0"/>
              </a:rPr>
              <a:t>rank(</a:t>
            </a:r>
            <a:r>
              <a:rPr lang="en-US" i="1" dirty="0" smtClean="0">
                <a:latin typeface="Times New Roman" panose="02020603050405020304" pitchFamily="18" charset="0"/>
              </a:rPr>
              <a:t>V</a:t>
            </a:r>
            <a:r>
              <a:rPr lang="en-US" dirty="0" smtClean="0">
                <a:latin typeface="Times New Roman" panose="02020603050405020304" pitchFamily="18" charset="0"/>
              </a:rPr>
              <a:t>) = 0 </a:t>
            </a:r>
            <a:r>
              <a:rPr lang="en-CA" dirty="0" smtClean="0">
                <a:latin typeface="Times New Roman" panose="02020603050405020304" pitchFamily="18" charset="0"/>
              </a:rPr>
              <a:t>≠ </a:t>
            </a:r>
            <a:r>
              <a:rPr lang="en-CA" i="1" dirty="0" smtClean="0">
                <a:latin typeface="Times New Roman" panose="02020603050405020304" pitchFamily="18" charset="0"/>
              </a:rPr>
              <a:t>n</a:t>
            </a:r>
            <a:r>
              <a:rPr lang="en-US" dirty="0" smtClean="0"/>
              <a:t>.</a:t>
            </a:r>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20</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12" name="Object 11"/>
          <p:cNvGraphicFramePr>
            <a:graphicFrameLocks noChangeAspect="1"/>
          </p:cNvGraphicFramePr>
          <p:nvPr>
            <p:extLst>
              <p:ext uri="{D42A27DB-BD31-4B8C-83A1-F6EECF244321}">
                <p14:modId xmlns:p14="http://schemas.microsoft.com/office/powerpoint/2010/main" val="2815983993"/>
              </p:ext>
            </p:extLst>
          </p:nvPr>
        </p:nvGraphicFramePr>
        <p:xfrm>
          <a:off x="5168691" y="2369045"/>
          <a:ext cx="2101850" cy="415925"/>
        </p:xfrm>
        <a:graphic>
          <a:graphicData uri="http://schemas.openxmlformats.org/presentationml/2006/ole">
            <mc:AlternateContent xmlns:mc="http://schemas.openxmlformats.org/markup-compatibility/2006">
              <mc:Choice xmlns:v="urn:schemas-microsoft-com:vml" Requires="v">
                <p:oleObj spid="_x0000_s403487" name="Equation" r:id="rId6" imgW="1765080" imgH="380880" progId="Equation.DSMT4">
                  <p:embed/>
                </p:oleObj>
              </mc:Choice>
              <mc:Fallback>
                <p:oleObj name="Equation" r:id="rId6" imgW="1765080" imgH="380880" progId="Equation.DSMT4">
                  <p:embed/>
                  <p:pic>
                    <p:nvPicPr>
                      <p:cNvPr id="0" name="Object 9"/>
                      <p:cNvPicPr>
                        <a:picLocks noChangeAspect="1" noChangeArrowheads="1"/>
                      </p:cNvPicPr>
                      <p:nvPr/>
                    </p:nvPicPr>
                    <p:blipFill>
                      <a:blip r:embed="rId7"/>
                      <a:srcRect/>
                      <a:stretch>
                        <a:fillRect/>
                      </a:stretch>
                    </p:blipFill>
                    <p:spPr bwMode="auto">
                      <a:xfrm>
                        <a:off x="5168691" y="2369045"/>
                        <a:ext cx="210185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3" name="Audio 1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505320601"/>
      </p:ext>
    </p:extLst>
  </p:cSld>
  <p:clrMapOvr>
    <a:masterClrMapping/>
  </p:clrMapOvr>
  <mc:AlternateContent xmlns:mc="http://schemas.openxmlformats.org/markup-compatibility/2006">
    <mc:Choice xmlns:p14="http://schemas.microsoft.com/office/powerpoint/2010/main" Requires="p14">
      <p:transition spd="slow" p14:dur="2000" advTm="100103"/>
    </mc:Choice>
    <mc:Fallback>
      <p:transition spd="slow" advTm="100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Determining linear independence</a:t>
            </a:r>
            <a:endParaRPr lang="en-CA" dirty="0"/>
          </a:p>
        </p:txBody>
      </p:sp>
      <p:sp>
        <p:nvSpPr>
          <p:cNvPr id="3" name="Content Placeholder 2"/>
          <p:cNvSpPr>
            <a:spLocks noGrp="1"/>
          </p:cNvSpPr>
          <p:nvPr>
            <p:ph idx="1"/>
          </p:nvPr>
        </p:nvSpPr>
        <p:spPr/>
        <p:txBody>
          <a:bodyPr/>
          <a:lstStyle/>
          <a:p>
            <a:pPr marL="0" indent="0">
              <a:buNone/>
            </a:pPr>
            <a:r>
              <a:rPr lang="en-US" dirty="0"/>
              <a:t>	</a:t>
            </a:r>
            <a:r>
              <a:rPr lang="en-US" dirty="0" smtClean="0"/>
              <a:t>Next, assume for an arbitrary </a:t>
            </a:r>
            <a:r>
              <a:rPr lang="en-US" i="1" dirty="0" smtClean="0"/>
              <a:t>n</a:t>
            </a:r>
            <a:r>
              <a:rPr lang="en-US" dirty="0" smtClean="0"/>
              <a:t> that a </a:t>
            </a:r>
            <a:r>
              <a:rPr lang="en-US" dirty="0"/>
              <a:t>collection of </a:t>
            </a:r>
            <a:r>
              <a:rPr lang="en-US" i="1" dirty="0"/>
              <a:t>n</a:t>
            </a:r>
            <a:r>
              <a:rPr lang="en-US" dirty="0"/>
              <a:t> </a:t>
            </a:r>
            <a:r>
              <a:rPr lang="en-US" dirty="0" smtClean="0"/>
              <a:t>vectors</a:t>
            </a:r>
            <a:br>
              <a:rPr lang="en-US" dirty="0" smtClean="0"/>
            </a:br>
            <a:r>
              <a:rPr lang="en-US" dirty="0" smtClean="0"/>
              <a:t>	</a:t>
            </a:r>
            <a:r>
              <a:rPr lang="en-US" b="1" dirty="0" smtClean="0">
                <a:latin typeface="Times New Roman" panose="02020603050405020304" pitchFamily="18" charset="0"/>
              </a:rPr>
              <a:t>v</a:t>
            </a:r>
            <a:r>
              <a:rPr lang="en-US" baseline="-25000" dirty="0" smtClean="0">
                <a:latin typeface="Times New Roman" panose="02020603050405020304" pitchFamily="18" charset="0"/>
              </a:rPr>
              <a:t>1</a:t>
            </a:r>
            <a:r>
              <a:rPr lang="en-US" dirty="0">
                <a:latin typeface="Times New Roman" panose="02020603050405020304" pitchFamily="18" charset="0"/>
              </a:rPr>
              <a:t>, …, </a:t>
            </a:r>
            <a:r>
              <a:rPr lang="en-US" b="1" dirty="0" err="1">
                <a:latin typeface="Times New Roman" panose="02020603050405020304" pitchFamily="18" charset="0"/>
              </a:rPr>
              <a:t>v</a:t>
            </a:r>
            <a:r>
              <a:rPr lang="en-US" i="1" baseline="-25000" dirty="0" err="1">
                <a:latin typeface="Times New Roman" panose="02020603050405020304" pitchFamily="18" charset="0"/>
              </a:rPr>
              <a:t>n</a:t>
            </a:r>
            <a:r>
              <a:rPr lang="en-US" dirty="0"/>
              <a:t> is linearly independent </a:t>
            </a:r>
            <a:r>
              <a:rPr lang="en-US" dirty="0" smtClean="0"/>
              <a:t>if and </a:t>
            </a:r>
            <a:r>
              <a:rPr lang="en-US" dirty="0"/>
              <a:t>only if </a:t>
            </a:r>
            <a:r>
              <a:rPr lang="en-US" dirty="0">
                <a:latin typeface="Times New Roman" panose="02020603050405020304" pitchFamily="18" charset="0"/>
              </a:rPr>
              <a:t>rank( </a:t>
            </a:r>
            <a:r>
              <a:rPr lang="en-US" i="1" dirty="0">
                <a:latin typeface="Times New Roman" panose="02020603050405020304" pitchFamily="18" charset="0"/>
              </a:rPr>
              <a:t>V</a:t>
            </a:r>
            <a:r>
              <a:rPr lang="en-US" dirty="0">
                <a:latin typeface="Times New Roman" panose="02020603050405020304" pitchFamily="18" charset="0"/>
              </a:rPr>
              <a:t> ) = </a:t>
            </a:r>
            <a:r>
              <a:rPr lang="en-US" i="1" dirty="0">
                <a:latin typeface="Times New Roman" panose="02020603050405020304" pitchFamily="18" charset="0"/>
              </a:rPr>
              <a:t>n</a:t>
            </a:r>
            <a:r>
              <a:rPr lang="en-US" i="1" dirty="0"/>
              <a:t>.</a:t>
            </a:r>
          </a:p>
          <a:p>
            <a:pPr marL="0" indent="0">
              <a:buNone/>
            </a:pPr>
            <a:endParaRPr lang="en-US" dirty="0" smtClean="0"/>
          </a:p>
          <a:p>
            <a:pPr marL="0" indent="0">
              <a:buNone/>
            </a:pPr>
            <a:r>
              <a:rPr lang="en-US" dirty="0"/>
              <a:t>	</a:t>
            </a:r>
            <a:r>
              <a:rPr lang="en-US" dirty="0" smtClean="0"/>
              <a:t>For </a:t>
            </a:r>
            <a:r>
              <a:rPr lang="en-US" i="1" dirty="0" smtClean="0">
                <a:latin typeface="Times New Roman" panose="02020603050405020304" pitchFamily="18" charset="0"/>
              </a:rPr>
              <a:t>n</a:t>
            </a:r>
            <a:r>
              <a:rPr lang="en-US" dirty="0" smtClean="0">
                <a:latin typeface="Times New Roman" panose="02020603050405020304" pitchFamily="18" charset="0"/>
              </a:rPr>
              <a:t> + 1</a:t>
            </a:r>
            <a:r>
              <a:rPr lang="en-US" dirty="0" smtClean="0"/>
              <a:t>, if </a:t>
            </a:r>
            <a:r>
              <a:rPr lang="en-US" b="1" dirty="0">
                <a:latin typeface="Times New Roman" panose="02020603050405020304" pitchFamily="18" charset="0"/>
              </a:rPr>
              <a:t>v</a:t>
            </a:r>
            <a:r>
              <a:rPr lang="en-US" baseline="-25000" dirty="0">
                <a:latin typeface="Times New Roman" panose="02020603050405020304" pitchFamily="18" charset="0"/>
              </a:rPr>
              <a:t>1</a:t>
            </a:r>
            <a:r>
              <a:rPr lang="en-US" dirty="0">
                <a:latin typeface="Times New Roman" panose="02020603050405020304" pitchFamily="18" charset="0"/>
              </a:rPr>
              <a:t>, …, </a:t>
            </a:r>
            <a:r>
              <a:rPr lang="en-US" b="1" dirty="0" err="1" smtClean="0">
                <a:latin typeface="Times New Roman" panose="02020603050405020304" pitchFamily="18" charset="0"/>
              </a:rPr>
              <a:t>v</a:t>
            </a:r>
            <a:r>
              <a:rPr lang="en-US" i="1" baseline="-25000" dirty="0" err="1" smtClean="0">
                <a:latin typeface="Times New Roman" panose="02020603050405020304" pitchFamily="18" charset="0"/>
              </a:rPr>
              <a:t>n</a:t>
            </a:r>
            <a:r>
              <a:rPr lang="en-US" dirty="0" smtClean="0"/>
              <a:t> are not linearly independent, then 	adding another vector </a:t>
            </a:r>
            <a:r>
              <a:rPr lang="en-US" b="1" dirty="0" smtClean="0"/>
              <a:t>v</a:t>
            </a:r>
            <a:r>
              <a:rPr lang="en-US" i="1" baseline="-25000" dirty="0" smtClean="0"/>
              <a:t>n</a:t>
            </a:r>
            <a:r>
              <a:rPr lang="en-US" baseline="-25000" dirty="0" smtClean="0"/>
              <a:t>+1</a:t>
            </a:r>
            <a:r>
              <a:rPr lang="en-US" dirty="0" smtClean="0"/>
              <a:t> into the collection cannot make</a:t>
            </a:r>
            <a:br>
              <a:rPr lang="en-US" dirty="0" smtClean="0"/>
            </a:br>
            <a:r>
              <a:rPr lang="en-US" dirty="0" smtClean="0"/>
              <a:t>	the collection linearly independent.</a:t>
            </a:r>
          </a:p>
          <a:p>
            <a:pPr lvl="2"/>
            <a:r>
              <a:rPr lang="en-US" sz="2100" dirty="0" smtClean="0"/>
              <a:t>If </a:t>
            </a:r>
            <a:r>
              <a:rPr lang="en-US" sz="2100" b="1" dirty="0" err="1" smtClean="0">
                <a:latin typeface="Times New Roman" panose="02020603050405020304" pitchFamily="18" charset="0"/>
              </a:rPr>
              <a:t>v</a:t>
            </a:r>
            <a:r>
              <a:rPr lang="en-US" sz="2100" i="1" baseline="-25000" dirty="0" err="1" smtClean="0">
                <a:latin typeface="Times New Roman" panose="02020603050405020304" pitchFamily="18" charset="0"/>
              </a:rPr>
              <a:t>k</a:t>
            </a:r>
            <a:r>
              <a:rPr lang="en-US" sz="2100" dirty="0" smtClean="0">
                <a:latin typeface="Times New Roman" panose="02020603050405020304" pitchFamily="18" charset="0"/>
              </a:rPr>
              <a:t> = </a:t>
            </a:r>
            <a:r>
              <a:rPr lang="en-US" sz="2100" i="1" dirty="0" smtClean="0">
                <a:latin typeface="Symbol" panose="05050102010706020507" pitchFamily="18" charset="2"/>
              </a:rPr>
              <a:t>a</a:t>
            </a:r>
            <a:r>
              <a:rPr lang="en-US" sz="2100" baseline="-25000" dirty="0" smtClean="0">
                <a:latin typeface="Times New Roman" panose="02020603050405020304" pitchFamily="18" charset="0"/>
              </a:rPr>
              <a:t>1</a:t>
            </a:r>
            <a:r>
              <a:rPr lang="en-US" sz="2100" b="1" dirty="0" smtClean="0">
                <a:latin typeface="Times New Roman" panose="02020603050405020304" pitchFamily="18" charset="0"/>
              </a:rPr>
              <a:t>v</a:t>
            </a:r>
            <a:r>
              <a:rPr lang="en-US" sz="2100" baseline="-25000" dirty="0" smtClean="0">
                <a:latin typeface="Times New Roman" panose="02020603050405020304" pitchFamily="18" charset="0"/>
              </a:rPr>
              <a:t>1</a:t>
            </a:r>
            <a:r>
              <a:rPr lang="en-US" sz="2100" dirty="0" smtClean="0">
                <a:latin typeface="Times New Roman" panose="02020603050405020304" pitchFamily="18" charset="0"/>
              </a:rPr>
              <a:t> + ··· + </a:t>
            </a:r>
            <a:r>
              <a:rPr lang="en-US" sz="2100" i="1" dirty="0" err="1" smtClean="0">
                <a:latin typeface="Symbol" panose="05050102010706020507" pitchFamily="18" charset="2"/>
              </a:rPr>
              <a:t>a</a:t>
            </a:r>
            <a:r>
              <a:rPr lang="en-US" sz="2100" i="1" baseline="-25000" dirty="0" err="1" smtClean="0">
                <a:latin typeface="Times New Roman" panose="02020603050405020304" pitchFamily="18" charset="0"/>
              </a:rPr>
              <a:t>k</a:t>
            </a:r>
            <a:r>
              <a:rPr lang="en-US" sz="2100" baseline="-25000" dirty="0" smtClean="0">
                <a:latin typeface="Times New Roman" panose="02020603050405020304" pitchFamily="18" charset="0"/>
              </a:rPr>
              <a:t>–1 </a:t>
            </a:r>
            <a:r>
              <a:rPr lang="en-US" sz="2100" b="1" dirty="0" err="1" smtClean="0">
                <a:latin typeface="Times New Roman" panose="02020603050405020304" pitchFamily="18" charset="0"/>
              </a:rPr>
              <a:t>v</a:t>
            </a:r>
            <a:r>
              <a:rPr lang="en-US" sz="2100" i="1" baseline="-25000" dirty="0" err="1">
                <a:latin typeface="Times New Roman" panose="02020603050405020304" pitchFamily="18" charset="0"/>
              </a:rPr>
              <a:t>k</a:t>
            </a:r>
            <a:r>
              <a:rPr lang="en-US" sz="2100" baseline="-25000" dirty="0">
                <a:latin typeface="Times New Roman" panose="02020603050405020304" pitchFamily="18" charset="0"/>
              </a:rPr>
              <a:t>–1</a:t>
            </a:r>
            <a:r>
              <a:rPr lang="en-US" sz="2100" dirty="0" smtClean="0">
                <a:latin typeface="Times New Roman" panose="02020603050405020304" pitchFamily="18" charset="0"/>
              </a:rPr>
              <a:t> </a:t>
            </a:r>
            <a:r>
              <a:rPr lang="en-US" sz="2100" dirty="0">
                <a:latin typeface="Times New Roman" panose="02020603050405020304" pitchFamily="18" charset="0"/>
              </a:rPr>
              <a:t>+ </a:t>
            </a:r>
            <a:r>
              <a:rPr lang="en-US" sz="2100" i="1" dirty="0" smtClean="0">
                <a:latin typeface="Symbol" panose="05050102010706020507" pitchFamily="18" charset="2"/>
              </a:rPr>
              <a:t>a</a:t>
            </a:r>
            <a:r>
              <a:rPr lang="en-US" sz="2100" i="1" baseline="-25000" dirty="0" smtClean="0">
                <a:latin typeface="Times New Roman" panose="02020603050405020304" pitchFamily="18" charset="0"/>
              </a:rPr>
              <a:t>k</a:t>
            </a:r>
            <a:r>
              <a:rPr lang="en-US" sz="2100" baseline="-25000" dirty="0" smtClean="0">
                <a:latin typeface="Times New Roman" panose="02020603050405020304" pitchFamily="18" charset="0"/>
              </a:rPr>
              <a:t>+1</a:t>
            </a:r>
            <a:r>
              <a:rPr lang="en-US" sz="2100" b="1" dirty="0" smtClean="0">
                <a:latin typeface="Times New Roman" panose="02020603050405020304" pitchFamily="18" charset="0"/>
              </a:rPr>
              <a:t>v</a:t>
            </a:r>
            <a:r>
              <a:rPr lang="en-US" sz="2100" i="1" baseline="-25000" dirty="0">
                <a:latin typeface="Times New Roman" panose="02020603050405020304" pitchFamily="18" charset="0"/>
              </a:rPr>
              <a:t>k</a:t>
            </a:r>
            <a:r>
              <a:rPr lang="en-US" sz="2100" baseline="-25000" dirty="0">
                <a:latin typeface="Times New Roman" panose="02020603050405020304" pitchFamily="18" charset="0"/>
              </a:rPr>
              <a:t>+1</a:t>
            </a:r>
            <a:r>
              <a:rPr lang="en-US" sz="2100" dirty="0" smtClean="0">
                <a:latin typeface="Times New Roman" panose="02020603050405020304" pitchFamily="18" charset="0"/>
              </a:rPr>
              <a:t> </a:t>
            </a:r>
            <a:r>
              <a:rPr lang="en-US" sz="2100" dirty="0">
                <a:latin typeface="Times New Roman" panose="02020603050405020304" pitchFamily="18" charset="0"/>
              </a:rPr>
              <a:t>+ </a:t>
            </a:r>
            <a:r>
              <a:rPr lang="en-US" sz="2100" dirty="0" smtClean="0">
                <a:latin typeface="Times New Roman" panose="02020603050405020304" pitchFamily="18" charset="0"/>
              </a:rPr>
              <a:t>··· + </a:t>
            </a:r>
            <a:r>
              <a:rPr lang="en-US" sz="2100" i="1" dirty="0" err="1" smtClean="0">
                <a:latin typeface="Symbol" panose="05050102010706020507" pitchFamily="18" charset="2"/>
              </a:rPr>
              <a:t>a</a:t>
            </a:r>
            <a:r>
              <a:rPr lang="en-US" sz="2100" i="1" baseline="-25000" dirty="0" err="1" smtClean="0">
                <a:latin typeface="Times New Roman" panose="02020603050405020304" pitchFamily="18" charset="0"/>
              </a:rPr>
              <a:t>n</a:t>
            </a:r>
            <a:r>
              <a:rPr lang="en-US" sz="2100" b="1" dirty="0" err="1" smtClean="0">
                <a:latin typeface="Times New Roman" panose="02020603050405020304" pitchFamily="18" charset="0"/>
              </a:rPr>
              <a:t>v</a:t>
            </a:r>
            <a:r>
              <a:rPr lang="en-US" sz="2100" i="1" baseline="-25000" dirty="0" err="1" smtClean="0">
                <a:latin typeface="Times New Roman" panose="02020603050405020304" pitchFamily="18" charset="0"/>
              </a:rPr>
              <a:t>n</a:t>
            </a:r>
            <a:endParaRPr lang="en-US" sz="2100" i="1" baseline="-25000" dirty="0">
              <a:latin typeface="Times New Roman" panose="02020603050405020304" pitchFamily="18" charset="0"/>
            </a:endParaRPr>
          </a:p>
          <a:p>
            <a:pPr marL="914400" lvl="2" indent="0">
              <a:buNone/>
            </a:pPr>
            <a:r>
              <a:rPr lang="en-US" sz="2100" dirty="0"/>
              <a:t> </a:t>
            </a:r>
            <a:r>
              <a:rPr lang="en-US" sz="2100" dirty="0" smtClean="0"/>
              <a:t>       then </a:t>
            </a:r>
            <a:r>
              <a:rPr lang="en-US" sz="2100" b="1" dirty="0" err="1">
                <a:latin typeface="Times New Roman" panose="02020603050405020304" pitchFamily="18" charset="0"/>
              </a:rPr>
              <a:t>v</a:t>
            </a:r>
            <a:r>
              <a:rPr lang="en-US" sz="2100" i="1" baseline="-25000" dirty="0" err="1">
                <a:latin typeface="Times New Roman" panose="02020603050405020304" pitchFamily="18" charset="0"/>
              </a:rPr>
              <a:t>k</a:t>
            </a:r>
            <a:r>
              <a:rPr lang="en-US" sz="2100" dirty="0">
                <a:latin typeface="Times New Roman" panose="02020603050405020304" pitchFamily="18" charset="0"/>
              </a:rPr>
              <a:t> = </a:t>
            </a:r>
            <a:r>
              <a:rPr lang="en-US" sz="2100" i="1" dirty="0">
                <a:latin typeface="Symbol" panose="05050102010706020507" pitchFamily="18" charset="2"/>
              </a:rPr>
              <a:t>a</a:t>
            </a:r>
            <a:r>
              <a:rPr lang="en-US" sz="2100" baseline="-25000" dirty="0">
                <a:latin typeface="Times New Roman" panose="02020603050405020304" pitchFamily="18" charset="0"/>
              </a:rPr>
              <a:t>1</a:t>
            </a:r>
            <a:r>
              <a:rPr lang="en-US" sz="2100" b="1" dirty="0">
                <a:latin typeface="Times New Roman" panose="02020603050405020304" pitchFamily="18" charset="0"/>
              </a:rPr>
              <a:t>v</a:t>
            </a:r>
            <a:r>
              <a:rPr lang="en-US" sz="2100" baseline="-25000" dirty="0">
                <a:latin typeface="Times New Roman" panose="02020603050405020304" pitchFamily="18" charset="0"/>
              </a:rPr>
              <a:t>1</a:t>
            </a:r>
            <a:r>
              <a:rPr lang="en-US" sz="2100" dirty="0">
                <a:latin typeface="Times New Roman" panose="02020603050405020304" pitchFamily="18" charset="0"/>
              </a:rPr>
              <a:t> + ··· + </a:t>
            </a:r>
            <a:r>
              <a:rPr lang="en-US" sz="2100" i="1" dirty="0" err="1">
                <a:latin typeface="Symbol" panose="05050102010706020507" pitchFamily="18" charset="2"/>
              </a:rPr>
              <a:t>a</a:t>
            </a:r>
            <a:r>
              <a:rPr lang="en-US" sz="2100" i="1" baseline="-25000" dirty="0" err="1">
                <a:latin typeface="Times New Roman" panose="02020603050405020304" pitchFamily="18" charset="0"/>
              </a:rPr>
              <a:t>k</a:t>
            </a:r>
            <a:r>
              <a:rPr lang="en-US" sz="2100" baseline="-25000" dirty="0">
                <a:latin typeface="Times New Roman" panose="02020603050405020304" pitchFamily="18" charset="0"/>
              </a:rPr>
              <a:t>–1 </a:t>
            </a:r>
            <a:r>
              <a:rPr lang="en-US" sz="2100" b="1" dirty="0" err="1">
                <a:latin typeface="Times New Roman" panose="02020603050405020304" pitchFamily="18" charset="0"/>
              </a:rPr>
              <a:t>v</a:t>
            </a:r>
            <a:r>
              <a:rPr lang="en-US" sz="2100" i="1" baseline="-25000" dirty="0" err="1">
                <a:latin typeface="Times New Roman" panose="02020603050405020304" pitchFamily="18" charset="0"/>
              </a:rPr>
              <a:t>k</a:t>
            </a:r>
            <a:r>
              <a:rPr lang="en-US" sz="2100" baseline="-25000" dirty="0">
                <a:latin typeface="Times New Roman" panose="02020603050405020304" pitchFamily="18" charset="0"/>
              </a:rPr>
              <a:t>–1</a:t>
            </a:r>
            <a:r>
              <a:rPr lang="en-US" sz="2100" dirty="0">
                <a:latin typeface="Times New Roman" panose="02020603050405020304" pitchFamily="18" charset="0"/>
              </a:rPr>
              <a:t> + </a:t>
            </a:r>
            <a:r>
              <a:rPr lang="en-US" sz="2100" i="1" dirty="0">
                <a:latin typeface="Symbol" panose="05050102010706020507" pitchFamily="18" charset="2"/>
              </a:rPr>
              <a:t>a</a:t>
            </a:r>
            <a:r>
              <a:rPr lang="en-US" sz="2100" i="1" baseline="-25000" dirty="0">
                <a:latin typeface="Times New Roman" panose="02020603050405020304" pitchFamily="18" charset="0"/>
              </a:rPr>
              <a:t>k</a:t>
            </a:r>
            <a:r>
              <a:rPr lang="en-US" sz="2100" baseline="-25000" dirty="0">
                <a:latin typeface="Times New Roman" panose="02020603050405020304" pitchFamily="18" charset="0"/>
              </a:rPr>
              <a:t>+1</a:t>
            </a:r>
            <a:r>
              <a:rPr lang="en-US" sz="2100" b="1" dirty="0">
                <a:latin typeface="Times New Roman" panose="02020603050405020304" pitchFamily="18" charset="0"/>
              </a:rPr>
              <a:t>v</a:t>
            </a:r>
            <a:r>
              <a:rPr lang="en-US" sz="2100" i="1" baseline="-25000" dirty="0">
                <a:latin typeface="Times New Roman" panose="02020603050405020304" pitchFamily="18" charset="0"/>
              </a:rPr>
              <a:t>k</a:t>
            </a:r>
            <a:r>
              <a:rPr lang="en-US" sz="2100" baseline="-25000" dirty="0">
                <a:latin typeface="Times New Roman" panose="02020603050405020304" pitchFamily="18" charset="0"/>
              </a:rPr>
              <a:t>+1</a:t>
            </a:r>
            <a:r>
              <a:rPr lang="en-US" sz="2100" dirty="0">
                <a:latin typeface="Times New Roman" panose="02020603050405020304" pitchFamily="18" charset="0"/>
              </a:rPr>
              <a:t> + ··· + </a:t>
            </a:r>
            <a:r>
              <a:rPr lang="en-US" sz="2100" i="1" dirty="0" err="1" smtClean="0">
                <a:latin typeface="Symbol" panose="05050102010706020507" pitchFamily="18" charset="2"/>
              </a:rPr>
              <a:t>a</a:t>
            </a:r>
            <a:r>
              <a:rPr lang="en-US" sz="2100" i="1" baseline="-25000" dirty="0" err="1" smtClean="0">
                <a:latin typeface="Times New Roman" panose="02020603050405020304" pitchFamily="18" charset="0"/>
              </a:rPr>
              <a:t>n</a:t>
            </a:r>
            <a:r>
              <a:rPr lang="en-US" sz="2100" b="1" dirty="0" err="1" smtClean="0">
                <a:latin typeface="Times New Roman" panose="02020603050405020304" pitchFamily="18" charset="0"/>
              </a:rPr>
              <a:t>v</a:t>
            </a:r>
            <a:r>
              <a:rPr lang="en-US" sz="2100" i="1" baseline="-25000" dirty="0" err="1" smtClean="0">
                <a:latin typeface="Times New Roman" panose="02020603050405020304" pitchFamily="18" charset="0"/>
              </a:rPr>
              <a:t>n</a:t>
            </a:r>
            <a:r>
              <a:rPr lang="en-US" sz="2100" dirty="0">
                <a:latin typeface="Times New Roman" panose="02020603050405020304" pitchFamily="18" charset="0"/>
              </a:rPr>
              <a:t> + </a:t>
            </a:r>
            <a:r>
              <a:rPr lang="en-US" sz="2100" dirty="0" smtClean="0">
                <a:latin typeface="Symbol" panose="05050102010706020507" pitchFamily="18" charset="2"/>
              </a:rPr>
              <a:t>0 </a:t>
            </a:r>
            <a:r>
              <a:rPr lang="en-US" sz="2100" b="1" dirty="0" smtClean="0">
                <a:latin typeface="Times New Roman" panose="02020603050405020304" pitchFamily="18" charset="0"/>
              </a:rPr>
              <a:t>v</a:t>
            </a:r>
            <a:r>
              <a:rPr lang="en-US" sz="2100" i="1" baseline="-25000" dirty="0" smtClean="0">
                <a:latin typeface="Times New Roman" panose="02020603050405020304" pitchFamily="18" charset="0"/>
              </a:rPr>
              <a:t>n</a:t>
            </a:r>
            <a:r>
              <a:rPr lang="en-US" sz="2100" baseline="-25000" dirty="0" smtClean="0">
                <a:latin typeface="Times New Roman" panose="02020603050405020304" pitchFamily="18" charset="0"/>
              </a:rPr>
              <a:t>+1</a:t>
            </a:r>
            <a:endParaRPr lang="en-US" sz="2100" i="1" dirty="0" smtClean="0"/>
          </a:p>
          <a:p>
            <a:pPr marL="0" indent="0">
              <a:buNone/>
            </a:pPr>
            <a:r>
              <a:rPr lang="en-US" dirty="0" smtClean="0"/>
              <a:t>	Also, as </a:t>
            </a:r>
            <a:r>
              <a:rPr lang="en-US" dirty="0" smtClean="0">
                <a:latin typeface="Times New Roman" panose="02020603050405020304" pitchFamily="18" charset="0"/>
              </a:rPr>
              <a:t>rank( </a:t>
            </a:r>
            <a:r>
              <a:rPr lang="en-US" i="1" dirty="0" smtClean="0">
                <a:latin typeface="Times New Roman" panose="02020603050405020304" pitchFamily="18" charset="0"/>
              </a:rPr>
              <a:t>V</a:t>
            </a:r>
            <a:r>
              <a:rPr lang="en-US" dirty="0">
                <a:latin typeface="Times New Roman" panose="02020603050405020304" pitchFamily="18" charset="0"/>
              </a:rPr>
              <a:t> </a:t>
            </a:r>
            <a:r>
              <a:rPr lang="en-US" dirty="0" smtClean="0">
                <a:latin typeface="Times New Roman" panose="02020603050405020304" pitchFamily="18" charset="0"/>
              </a:rPr>
              <a:t>) &lt; </a:t>
            </a:r>
            <a:r>
              <a:rPr lang="en-US" i="1" dirty="0" smtClean="0">
                <a:latin typeface="Times New Roman" panose="02020603050405020304" pitchFamily="18" charset="0"/>
              </a:rPr>
              <a:t>n</a:t>
            </a:r>
            <a:r>
              <a:rPr lang="en-US" dirty="0" smtClean="0"/>
              <a:t>, so </a:t>
            </a:r>
            <a:r>
              <a:rPr lang="en-US" sz="2000" dirty="0">
                <a:latin typeface="Times New Roman" panose="02020603050405020304" pitchFamily="18" charset="0"/>
              </a:rPr>
              <a:t>rank( (</a:t>
            </a:r>
            <a:r>
              <a:rPr lang="en-US" sz="2000" b="1" dirty="0">
                <a:latin typeface="Times New Roman" panose="02020603050405020304" pitchFamily="18" charset="0"/>
              </a:rPr>
              <a:t>v</a:t>
            </a:r>
            <a:r>
              <a:rPr lang="en-US" sz="2000" baseline="-25000" dirty="0">
                <a:latin typeface="Times New Roman" panose="02020603050405020304" pitchFamily="18" charset="0"/>
              </a:rPr>
              <a:t>1</a:t>
            </a:r>
            <a:r>
              <a:rPr lang="en-US" sz="2000" dirty="0">
                <a:latin typeface="Times New Roman" panose="02020603050405020304" pitchFamily="18" charset="0"/>
              </a:rPr>
              <a:t> </a:t>
            </a:r>
            <a:r>
              <a:rPr lang="en-CA" sz="2000" dirty="0">
                <a:latin typeface="Times New Roman" panose="02020603050405020304" pitchFamily="18" charset="0"/>
              </a:rPr>
              <a:t>··· </a:t>
            </a:r>
            <a:r>
              <a:rPr lang="en-US" sz="2000" b="1" dirty="0" err="1">
                <a:latin typeface="Times New Roman" panose="02020603050405020304" pitchFamily="18" charset="0"/>
              </a:rPr>
              <a:t>v</a:t>
            </a:r>
            <a:r>
              <a:rPr lang="en-US" sz="2000" i="1" baseline="-25000" dirty="0" err="1">
                <a:latin typeface="Times New Roman" panose="02020603050405020304" pitchFamily="18" charset="0"/>
              </a:rPr>
              <a:t>n</a:t>
            </a:r>
            <a:r>
              <a:rPr lang="en-US" sz="2000" dirty="0">
                <a:latin typeface="Times New Roman" panose="02020603050405020304" pitchFamily="18" charset="0"/>
              </a:rPr>
              <a:t> </a:t>
            </a:r>
            <a:r>
              <a:rPr lang="en-US" sz="2000" b="1" dirty="0">
                <a:latin typeface="Times New Roman" panose="02020603050405020304" pitchFamily="18" charset="0"/>
              </a:rPr>
              <a:t>v</a:t>
            </a:r>
            <a:r>
              <a:rPr lang="en-US" sz="2000" i="1" baseline="-25000" dirty="0">
                <a:latin typeface="Times New Roman" panose="02020603050405020304" pitchFamily="18" charset="0"/>
              </a:rPr>
              <a:t>n</a:t>
            </a:r>
            <a:r>
              <a:rPr lang="en-US" sz="2000" baseline="-25000" dirty="0">
                <a:latin typeface="Times New Roman" panose="02020603050405020304" pitchFamily="18" charset="0"/>
              </a:rPr>
              <a:t>+1</a:t>
            </a:r>
            <a:r>
              <a:rPr lang="en-US" sz="2000" dirty="0">
                <a:latin typeface="Times New Roman" panose="02020603050405020304" pitchFamily="18" charset="0"/>
              </a:rPr>
              <a:t>) )</a:t>
            </a:r>
            <a:r>
              <a:rPr lang="en-US" dirty="0" smtClean="0">
                <a:latin typeface="Times New Roman" panose="02020603050405020304" pitchFamily="18" charset="0"/>
              </a:rPr>
              <a:t> &lt; </a:t>
            </a:r>
            <a:r>
              <a:rPr lang="en-US" i="1" dirty="0" smtClean="0">
                <a:latin typeface="Times New Roman" panose="02020603050405020304" pitchFamily="18" charset="0"/>
              </a:rPr>
              <a:t>n</a:t>
            </a:r>
            <a:r>
              <a:rPr lang="en-US" dirty="0" smtClean="0">
                <a:latin typeface="Times New Roman" panose="02020603050405020304" pitchFamily="18" charset="0"/>
              </a:rPr>
              <a:t> + 1</a:t>
            </a:r>
            <a:r>
              <a:rPr lang="en-US" dirty="0" smtClean="0"/>
              <a:t>.</a:t>
            </a:r>
          </a:p>
          <a:p>
            <a:pPr marL="0" indent="0">
              <a:buNone/>
            </a:pPr>
            <a:endParaRPr lang="en-US" dirty="0" smtClean="0"/>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21</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705583893"/>
      </p:ext>
    </p:extLst>
  </p:cSld>
  <p:clrMapOvr>
    <a:masterClrMapping/>
  </p:clrMapOvr>
  <mc:AlternateContent xmlns:mc="http://schemas.openxmlformats.org/markup-compatibility/2006">
    <mc:Choice xmlns:p14="http://schemas.microsoft.com/office/powerpoint/2010/main" Requires="p14">
      <p:transition spd="slow" p14:dur="2000" advTm="166894"/>
    </mc:Choice>
    <mc:Fallback>
      <p:transition spd="slow" advTm="166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Determining linear independence</a:t>
            </a:r>
            <a:endParaRPr lang="en-CA" dirty="0"/>
          </a:p>
        </p:txBody>
      </p:sp>
      <p:sp>
        <p:nvSpPr>
          <p:cNvPr id="3" name="Content Placeholder 2"/>
          <p:cNvSpPr>
            <a:spLocks noGrp="1"/>
          </p:cNvSpPr>
          <p:nvPr>
            <p:ph idx="1"/>
          </p:nvPr>
        </p:nvSpPr>
        <p:spPr>
          <a:xfrm>
            <a:off x="457199" y="1600200"/>
            <a:ext cx="8512630" cy="4525963"/>
          </a:xfrm>
        </p:spPr>
        <p:txBody>
          <a:bodyPr/>
          <a:lstStyle/>
          <a:p>
            <a:pPr marL="0" indent="0">
              <a:buNone/>
            </a:pPr>
            <a:r>
              <a:rPr lang="en-US" dirty="0"/>
              <a:t>	</a:t>
            </a:r>
            <a:r>
              <a:rPr lang="en-US" dirty="0" smtClean="0"/>
              <a:t>For </a:t>
            </a:r>
            <a:r>
              <a:rPr lang="en-US" i="1" dirty="0" smtClean="0">
                <a:latin typeface="Times New Roman" panose="02020603050405020304" pitchFamily="18" charset="0"/>
              </a:rPr>
              <a:t>n</a:t>
            </a:r>
            <a:r>
              <a:rPr lang="en-US" dirty="0" smtClean="0">
                <a:latin typeface="Times New Roman" panose="02020603050405020304" pitchFamily="18" charset="0"/>
              </a:rPr>
              <a:t> + 1</a:t>
            </a:r>
            <a:r>
              <a:rPr lang="en-US" dirty="0" smtClean="0"/>
              <a:t>, if </a:t>
            </a:r>
            <a:r>
              <a:rPr lang="en-US" b="1" dirty="0">
                <a:latin typeface="Times New Roman" panose="02020603050405020304" pitchFamily="18" charset="0"/>
              </a:rPr>
              <a:t>v</a:t>
            </a:r>
            <a:r>
              <a:rPr lang="en-US" baseline="-25000" dirty="0">
                <a:latin typeface="Times New Roman" panose="02020603050405020304" pitchFamily="18" charset="0"/>
              </a:rPr>
              <a:t>1</a:t>
            </a:r>
            <a:r>
              <a:rPr lang="en-US" dirty="0">
                <a:latin typeface="Times New Roman" panose="02020603050405020304" pitchFamily="18" charset="0"/>
              </a:rPr>
              <a:t>, …, </a:t>
            </a:r>
            <a:r>
              <a:rPr lang="en-US" b="1" dirty="0" err="1" smtClean="0">
                <a:latin typeface="Times New Roman" panose="02020603050405020304" pitchFamily="18" charset="0"/>
              </a:rPr>
              <a:t>v</a:t>
            </a:r>
            <a:r>
              <a:rPr lang="en-US" i="1" baseline="-25000" dirty="0" err="1" smtClean="0">
                <a:latin typeface="Times New Roman" panose="02020603050405020304" pitchFamily="18" charset="0"/>
              </a:rPr>
              <a:t>n</a:t>
            </a:r>
            <a:r>
              <a:rPr lang="en-US" dirty="0" smtClean="0"/>
              <a:t> are linearly independent then by</a:t>
            </a:r>
            <a:br>
              <a:rPr lang="en-US" dirty="0" smtClean="0"/>
            </a:br>
            <a:r>
              <a:rPr lang="en-US" dirty="0" smtClean="0"/>
              <a:t>	assumption, rank( </a:t>
            </a:r>
            <a:r>
              <a:rPr lang="en-US" i="1" dirty="0" smtClean="0"/>
              <a:t>V</a:t>
            </a:r>
            <a:r>
              <a:rPr lang="en-US" dirty="0" smtClean="0"/>
              <a:t> ) = </a:t>
            </a:r>
            <a:r>
              <a:rPr lang="en-US" i="1" dirty="0" smtClean="0"/>
              <a:t>n</a:t>
            </a:r>
            <a:r>
              <a:rPr lang="en-US" dirty="0" smtClean="0"/>
              <a:t>.</a:t>
            </a:r>
          </a:p>
          <a:p>
            <a:pPr marL="0" indent="0">
              <a:buNone/>
            </a:pPr>
            <a:r>
              <a:rPr lang="en-US" dirty="0"/>
              <a:t>	</a:t>
            </a:r>
            <a:r>
              <a:rPr lang="en-US" dirty="0" smtClean="0"/>
              <a:t>Suppose we add another vector </a:t>
            </a:r>
            <a:r>
              <a:rPr lang="en-US" b="1" dirty="0" smtClean="0"/>
              <a:t>v</a:t>
            </a:r>
            <a:r>
              <a:rPr lang="en-US" i="1" baseline="-25000" dirty="0" smtClean="0"/>
              <a:t>n</a:t>
            </a:r>
            <a:r>
              <a:rPr lang="en-US" baseline="-25000" dirty="0" smtClean="0"/>
              <a:t>+1</a:t>
            </a:r>
            <a:r>
              <a:rPr lang="en-US" dirty="0" smtClean="0"/>
              <a:t> into the collection.</a:t>
            </a:r>
          </a:p>
          <a:p>
            <a:pPr marL="0" indent="0">
              <a:buNone/>
            </a:pPr>
            <a:r>
              <a:rPr lang="en-US" dirty="0"/>
              <a:t>	</a:t>
            </a:r>
            <a:r>
              <a:rPr lang="en-US" dirty="0" smtClean="0"/>
              <a:t>Now, </a:t>
            </a:r>
            <a:r>
              <a:rPr lang="en-US" dirty="0">
                <a:latin typeface="Times New Roman" panose="02020603050405020304" pitchFamily="18" charset="0"/>
              </a:rPr>
              <a:t>rank( </a:t>
            </a:r>
            <a:r>
              <a:rPr lang="en-US" i="1" dirty="0">
                <a:latin typeface="Times New Roman" panose="02020603050405020304" pitchFamily="18" charset="0"/>
              </a:rPr>
              <a:t>V </a:t>
            </a:r>
            <a:r>
              <a:rPr lang="en-CA" dirty="0">
                <a:latin typeface="Times New Roman" panose="02020603050405020304" pitchFamily="18" charset="0"/>
              </a:rPr>
              <a:t>⋮</a:t>
            </a:r>
            <a:r>
              <a:rPr lang="en-US" dirty="0">
                <a:latin typeface="Times New Roman" panose="02020603050405020304" pitchFamily="18" charset="0"/>
              </a:rPr>
              <a:t> </a:t>
            </a:r>
            <a:r>
              <a:rPr lang="en-US" b="1" dirty="0">
                <a:latin typeface="Times New Roman" panose="02020603050405020304" pitchFamily="18" charset="0"/>
              </a:rPr>
              <a:t>v</a:t>
            </a:r>
            <a:r>
              <a:rPr lang="en-US" i="1" baseline="-25000" dirty="0">
                <a:latin typeface="Times New Roman" panose="02020603050405020304" pitchFamily="18" charset="0"/>
              </a:rPr>
              <a:t>n</a:t>
            </a:r>
            <a:r>
              <a:rPr lang="en-US" baseline="-25000" dirty="0">
                <a:latin typeface="Times New Roman" panose="02020603050405020304" pitchFamily="18" charset="0"/>
              </a:rPr>
              <a:t>+1</a:t>
            </a:r>
            <a:r>
              <a:rPr lang="en-US" dirty="0">
                <a:latin typeface="Times New Roman" panose="02020603050405020304" pitchFamily="18" charset="0"/>
              </a:rPr>
              <a:t> </a:t>
            </a:r>
            <a:r>
              <a:rPr lang="en-US" dirty="0" smtClean="0">
                <a:latin typeface="Times New Roman" panose="02020603050405020304" pitchFamily="18" charset="0"/>
              </a:rPr>
              <a:t>)</a:t>
            </a:r>
            <a:r>
              <a:rPr lang="en-US" dirty="0" smtClean="0"/>
              <a:t> must equal either </a:t>
            </a:r>
            <a:r>
              <a:rPr lang="en-US" i="1" dirty="0" smtClean="0">
                <a:latin typeface="Times New Roman" panose="02020603050405020304" pitchFamily="18" charset="0"/>
              </a:rPr>
              <a:t>n</a:t>
            </a:r>
            <a:r>
              <a:rPr lang="en-US" dirty="0" smtClean="0"/>
              <a:t> or </a:t>
            </a:r>
            <a:r>
              <a:rPr lang="en-US" i="1" dirty="0" smtClean="0">
                <a:latin typeface="Times New Roman" panose="02020603050405020304" pitchFamily="18" charset="0"/>
              </a:rPr>
              <a:t>n</a:t>
            </a:r>
            <a:r>
              <a:rPr lang="en-US" dirty="0" smtClean="0">
                <a:latin typeface="Times New Roman" panose="02020603050405020304" pitchFamily="18" charset="0"/>
              </a:rPr>
              <a:t> + 1</a:t>
            </a:r>
            <a:r>
              <a:rPr lang="en-US" dirty="0" smtClean="0"/>
              <a:t>.</a:t>
            </a:r>
          </a:p>
          <a:p>
            <a:pPr marL="0" indent="0">
              <a:buNone/>
            </a:pPr>
            <a:r>
              <a:rPr lang="en-US" dirty="0"/>
              <a:t>	</a:t>
            </a:r>
            <a:r>
              <a:rPr lang="en-US" dirty="0" smtClean="0"/>
              <a:t>If </a:t>
            </a:r>
            <a:r>
              <a:rPr lang="en-US" dirty="0">
                <a:latin typeface="Times New Roman" panose="02020603050405020304" pitchFamily="18" charset="0"/>
              </a:rPr>
              <a:t>rank( </a:t>
            </a:r>
            <a:r>
              <a:rPr lang="en-US" i="1" dirty="0">
                <a:latin typeface="Times New Roman" panose="02020603050405020304" pitchFamily="18" charset="0"/>
              </a:rPr>
              <a:t>V </a:t>
            </a:r>
            <a:r>
              <a:rPr lang="en-CA" dirty="0">
                <a:latin typeface="Times New Roman" panose="02020603050405020304" pitchFamily="18" charset="0"/>
              </a:rPr>
              <a:t>⋮</a:t>
            </a:r>
            <a:r>
              <a:rPr lang="en-US" dirty="0">
                <a:latin typeface="Times New Roman" panose="02020603050405020304" pitchFamily="18" charset="0"/>
              </a:rPr>
              <a:t> </a:t>
            </a:r>
            <a:r>
              <a:rPr lang="en-US" b="1" dirty="0">
                <a:latin typeface="Times New Roman" panose="02020603050405020304" pitchFamily="18" charset="0"/>
              </a:rPr>
              <a:t>v</a:t>
            </a:r>
            <a:r>
              <a:rPr lang="en-US" i="1" baseline="-25000" dirty="0">
                <a:latin typeface="Times New Roman" panose="02020603050405020304" pitchFamily="18" charset="0"/>
              </a:rPr>
              <a:t>n</a:t>
            </a:r>
            <a:r>
              <a:rPr lang="en-US" baseline="-25000" dirty="0">
                <a:latin typeface="Times New Roman" panose="02020603050405020304" pitchFamily="18" charset="0"/>
              </a:rPr>
              <a:t>+1</a:t>
            </a:r>
            <a:r>
              <a:rPr lang="en-US" dirty="0">
                <a:latin typeface="Times New Roman" panose="02020603050405020304" pitchFamily="18" charset="0"/>
              </a:rPr>
              <a:t> </a:t>
            </a:r>
            <a:r>
              <a:rPr lang="en-US" dirty="0" smtClean="0">
                <a:latin typeface="Times New Roman" panose="02020603050405020304" pitchFamily="18" charset="0"/>
              </a:rPr>
              <a:t>) = </a:t>
            </a:r>
            <a:r>
              <a:rPr lang="en-US" i="1" dirty="0" smtClean="0">
                <a:latin typeface="Times New Roman" panose="02020603050405020304" pitchFamily="18" charset="0"/>
              </a:rPr>
              <a:t>n</a:t>
            </a:r>
            <a:r>
              <a:rPr lang="en-US" dirty="0" smtClean="0">
                <a:latin typeface="Times New Roman" panose="02020603050405020304" pitchFamily="18" charset="0"/>
              </a:rPr>
              <a:t> = rank(</a:t>
            </a:r>
            <a:r>
              <a:rPr lang="en-US" i="1" dirty="0" smtClean="0">
                <a:latin typeface="Times New Roman" panose="02020603050405020304" pitchFamily="18" charset="0"/>
              </a:rPr>
              <a:t> V</a:t>
            </a:r>
            <a:r>
              <a:rPr lang="en-US" dirty="0">
                <a:latin typeface="Times New Roman" panose="02020603050405020304" pitchFamily="18" charset="0"/>
              </a:rPr>
              <a:t> </a:t>
            </a:r>
            <a:r>
              <a:rPr lang="en-US" dirty="0" smtClean="0">
                <a:latin typeface="Times New Roman" panose="02020603050405020304" pitchFamily="18" charset="0"/>
              </a:rPr>
              <a:t>)</a:t>
            </a:r>
            <a:r>
              <a:rPr lang="en-US" dirty="0" smtClean="0"/>
              <a:t>, then there is a unique</a:t>
            </a:r>
            <a:br>
              <a:rPr lang="en-US" dirty="0" smtClean="0"/>
            </a:br>
            <a:r>
              <a:rPr lang="en-US" dirty="0" smtClean="0"/>
              <a:t>	solution to  </a:t>
            </a:r>
            <a:r>
              <a:rPr lang="en-US" sz="2400" i="1" dirty="0">
                <a:latin typeface="Symbol" panose="05050102010706020507" pitchFamily="18" charset="2"/>
              </a:rPr>
              <a:t>a</a:t>
            </a:r>
            <a:r>
              <a:rPr lang="en-US" sz="2400" baseline="-25000" dirty="0">
                <a:latin typeface="Times New Roman" panose="02020603050405020304" pitchFamily="18" charset="0"/>
              </a:rPr>
              <a:t>1</a:t>
            </a:r>
            <a:r>
              <a:rPr lang="en-US" sz="2400" b="1" dirty="0">
                <a:latin typeface="Times New Roman" panose="02020603050405020304" pitchFamily="18" charset="0"/>
              </a:rPr>
              <a:t>v</a:t>
            </a:r>
            <a:r>
              <a:rPr lang="en-US" sz="2400" baseline="-25000" dirty="0">
                <a:latin typeface="Times New Roman" panose="02020603050405020304" pitchFamily="18" charset="0"/>
              </a:rPr>
              <a:t>1</a:t>
            </a:r>
            <a:r>
              <a:rPr lang="en-US" sz="2400" dirty="0">
                <a:latin typeface="Times New Roman" panose="02020603050405020304" pitchFamily="18" charset="0"/>
              </a:rPr>
              <a:t> + </a:t>
            </a:r>
            <a:r>
              <a:rPr lang="en-CA" sz="2400" dirty="0">
                <a:latin typeface="Times New Roman" panose="02020603050405020304" pitchFamily="18" charset="0"/>
              </a:rPr>
              <a:t>··· + </a:t>
            </a:r>
            <a:r>
              <a:rPr lang="en-CA" sz="2400" i="1" dirty="0" err="1">
                <a:latin typeface="Symbol" panose="05050102010706020507" pitchFamily="18" charset="2"/>
              </a:rPr>
              <a:t>a</a:t>
            </a:r>
            <a:r>
              <a:rPr lang="en-CA" sz="2400" i="1" baseline="-25000" dirty="0" err="1">
                <a:latin typeface="Times New Roman" panose="02020603050405020304" pitchFamily="18" charset="0"/>
              </a:rPr>
              <a:t>n</a:t>
            </a:r>
            <a:r>
              <a:rPr lang="en-CA" sz="2400" b="1" dirty="0" err="1">
                <a:latin typeface="Times New Roman" panose="02020603050405020304" pitchFamily="18" charset="0"/>
              </a:rPr>
              <a:t>v</a:t>
            </a:r>
            <a:r>
              <a:rPr lang="en-CA" sz="2400" i="1" baseline="-25000" dirty="0" err="1">
                <a:latin typeface="Times New Roman" panose="02020603050405020304" pitchFamily="18" charset="0"/>
              </a:rPr>
              <a:t>n</a:t>
            </a:r>
            <a:r>
              <a:rPr lang="en-CA" sz="2400" i="1" dirty="0">
                <a:latin typeface="Times New Roman" panose="02020603050405020304" pitchFamily="18" charset="0"/>
              </a:rPr>
              <a:t> </a:t>
            </a:r>
            <a:r>
              <a:rPr lang="en-CA" sz="2400" dirty="0">
                <a:latin typeface="Times New Roman" panose="02020603050405020304" pitchFamily="18" charset="0"/>
              </a:rPr>
              <a:t>= </a:t>
            </a:r>
            <a:r>
              <a:rPr lang="en-CA" sz="2400" b="1" dirty="0" smtClean="0">
                <a:latin typeface="Times New Roman" panose="02020603050405020304" pitchFamily="18" charset="0"/>
              </a:rPr>
              <a:t>v</a:t>
            </a:r>
            <a:r>
              <a:rPr lang="en-CA" sz="2400" i="1" baseline="-25000" dirty="0" smtClean="0">
                <a:latin typeface="Times New Roman" panose="02020603050405020304" pitchFamily="18" charset="0"/>
              </a:rPr>
              <a:t>n</a:t>
            </a:r>
            <a:r>
              <a:rPr lang="en-CA" sz="2400" baseline="-25000" dirty="0" smtClean="0">
                <a:latin typeface="Times New Roman" panose="02020603050405020304" pitchFamily="18" charset="0"/>
              </a:rPr>
              <a:t>+1</a:t>
            </a:r>
            <a:r>
              <a:rPr lang="en-CA" sz="2400" dirty="0" smtClean="0">
                <a:latin typeface="Times New Roman" panose="02020603050405020304" pitchFamily="18" charset="0"/>
              </a:rPr>
              <a:t>, so </a:t>
            </a:r>
            <a:r>
              <a:rPr lang="en-CA" sz="2400" b="1" dirty="0" smtClean="0">
                <a:latin typeface="Times New Roman" panose="02020603050405020304" pitchFamily="18" charset="0"/>
              </a:rPr>
              <a:t>v</a:t>
            </a:r>
            <a:r>
              <a:rPr lang="en-CA" sz="2400" i="1" baseline="-25000" dirty="0" smtClean="0">
                <a:latin typeface="Times New Roman" panose="02020603050405020304" pitchFamily="18" charset="0"/>
              </a:rPr>
              <a:t>n</a:t>
            </a:r>
            <a:r>
              <a:rPr lang="en-CA" sz="2400" baseline="-25000" dirty="0" smtClean="0">
                <a:latin typeface="Times New Roman" panose="02020603050405020304" pitchFamily="18" charset="0"/>
              </a:rPr>
              <a:t>+1</a:t>
            </a:r>
            <a:r>
              <a:rPr lang="en-CA" sz="2400" dirty="0" smtClean="0">
                <a:latin typeface="Times New Roman" panose="02020603050405020304" pitchFamily="18" charset="0"/>
              </a:rPr>
              <a:t> depends</a:t>
            </a:r>
            <a:br>
              <a:rPr lang="en-CA" sz="2400" dirty="0" smtClean="0">
                <a:latin typeface="Times New Roman" panose="02020603050405020304" pitchFamily="18" charset="0"/>
              </a:rPr>
            </a:br>
            <a:r>
              <a:rPr lang="en-CA" sz="2400" dirty="0" smtClean="0">
                <a:latin typeface="Times New Roman" panose="02020603050405020304" pitchFamily="18" charset="0"/>
              </a:rPr>
              <a:t>	on the first </a:t>
            </a:r>
            <a:r>
              <a:rPr lang="en-CA" sz="2400" i="1" dirty="0" smtClean="0">
                <a:latin typeface="Times New Roman" panose="02020603050405020304" pitchFamily="18" charset="0"/>
              </a:rPr>
              <a:t>n</a:t>
            </a:r>
            <a:r>
              <a:rPr lang="en-CA" sz="2400" dirty="0" smtClean="0">
                <a:latin typeface="Times New Roman" panose="02020603050405020304" pitchFamily="18" charset="0"/>
              </a:rPr>
              <a:t> vectors, and</a:t>
            </a:r>
            <a:r>
              <a:rPr lang="en-US" sz="2400" dirty="0"/>
              <a:t> </a:t>
            </a:r>
            <a:r>
              <a:rPr lang="en-US" sz="2400" dirty="0">
                <a:latin typeface="Times New Roman" panose="02020603050405020304" pitchFamily="18" charset="0"/>
              </a:rPr>
              <a:t>rank( </a:t>
            </a:r>
            <a:r>
              <a:rPr lang="en-US" sz="2400" dirty="0" smtClean="0">
                <a:latin typeface="Times New Roman" panose="02020603050405020304" pitchFamily="18" charset="0"/>
              </a:rPr>
              <a:t>(</a:t>
            </a:r>
            <a:r>
              <a:rPr lang="en-US" sz="2400" b="1" dirty="0" smtClean="0">
                <a:latin typeface="Times New Roman" panose="02020603050405020304" pitchFamily="18" charset="0"/>
              </a:rPr>
              <a:t>v</a:t>
            </a:r>
            <a:r>
              <a:rPr lang="en-US" sz="2400" baseline="-25000" dirty="0" smtClean="0">
                <a:latin typeface="Times New Roman" panose="02020603050405020304" pitchFamily="18" charset="0"/>
              </a:rPr>
              <a:t>1</a:t>
            </a:r>
            <a:r>
              <a:rPr lang="en-US" sz="2400" dirty="0">
                <a:latin typeface="Times New Roman" panose="02020603050405020304" pitchFamily="18" charset="0"/>
              </a:rPr>
              <a:t> </a:t>
            </a:r>
            <a:r>
              <a:rPr lang="en-CA" sz="2400" dirty="0" smtClean="0">
                <a:latin typeface="Times New Roman" panose="02020603050405020304" pitchFamily="18" charset="0"/>
              </a:rPr>
              <a:t>··· </a:t>
            </a:r>
            <a:r>
              <a:rPr lang="en-US" sz="2400" b="1" dirty="0" err="1" smtClean="0">
                <a:latin typeface="Times New Roman" panose="02020603050405020304" pitchFamily="18" charset="0"/>
              </a:rPr>
              <a:t>v</a:t>
            </a:r>
            <a:r>
              <a:rPr lang="en-US" sz="2400" i="1" baseline="-25000" dirty="0" err="1" smtClean="0">
                <a:latin typeface="Times New Roman" panose="02020603050405020304" pitchFamily="18" charset="0"/>
              </a:rPr>
              <a:t>n</a:t>
            </a:r>
            <a:r>
              <a:rPr lang="en-US" sz="2400" dirty="0" smtClean="0">
                <a:latin typeface="Times New Roman" panose="02020603050405020304" pitchFamily="18" charset="0"/>
              </a:rPr>
              <a:t> </a:t>
            </a:r>
            <a:r>
              <a:rPr lang="en-US" sz="2400" b="1" dirty="0" smtClean="0">
                <a:latin typeface="Times New Roman" panose="02020603050405020304" pitchFamily="18" charset="0"/>
              </a:rPr>
              <a:t>v</a:t>
            </a:r>
            <a:r>
              <a:rPr lang="en-US" sz="2400" i="1" baseline="-25000" dirty="0" smtClean="0">
                <a:latin typeface="Times New Roman" panose="02020603050405020304" pitchFamily="18" charset="0"/>
              </a:rPr>
              <a:t>n</a:t>
            </a:r>
            <a:r>
              <a:rPr lang="en-US" sz="2400" baseline="-25000" dirty="0" smtClean="0">
                <a:latin typeface="Times New Roman" panose="02020603050405020304" pitchFamily="18" charset="0"/>
              </a:rPr>
              <a:t>+1</a:t>
            </a:r>
            <a:r>
              <a:rPr lang="en-US" sz="2400" dirty="0" smtClean="0">
                <a:latin typeface="Times New Roman" panose="02020603050405020304" pitchFamily="18" charset="0"/>
              </a:rPr>
              <a:t>) ) </a:t>
            </a:r>
            <a:r>
              <a:rPr lang="en-US" sz="2400" dirty="0">
                <a:latin typeface="Times New Roman" panose="02020603050405020304" pitchFamily="18" charset="0"/>
              </a:rPr>
              <a:t>= </a:t>
            </a:r>
            <a:r>
              <a:rPr lang="en-US" sz="2400" i="1" dirty="0" smtClean="0">
                <a:latin typeface="Times New Roman" panose="02020603050405020304" pitchFamily="18" charset="0"/>
              </a:rPr>
              <a:t>n </a:t>
            </a:r>
            <a:r>
              <a:rPr lang="en-CA" sz="2400" dirty="0" smtClean="0">
                <a:latin typeface="Times New Roman" panose="02020603050405020304" pitchFamily="18" charset="0"/>
              </a:rPr>
              <a:t>≠ </a:t>
            </a:r>
            <a:r>
              <a:rPr lang="en-CA" sz="2400" i="1" dirty="0" smtClean="0">
                <a:latin typeface="Times New Roman" panose="02020603050405020304" pitchFamily="18" charset="0"/>
              </a:rPr>
              <a:t>n</a:t>
            </a:r>
            <a:r>
              <a:rPr lang="en-CA" sz="2400" dirty="0" smtClean="0">
                <a:latin typeface="Times New Roman" panose="02020603050405020304" pitchFamily="18" charset="0"/>
              </a:rPr>
              <a:t> + 1</a:t>
            </a:r>
            <a:r>
              <a:rPr lang="en-CA" sz="2400" dirty="0" smtClean="0"/>
              <a:t>.</a:t>
            </a:r>
          </a:p>
          <a:p>
            <a:pPr marL="0" indent="0">
              <a:buNone/>
            </a:pPr>
            <a:endParaRPr lang="en-CA" sz="2400" dirty="0"/>
          </a:p>
          <a:p>
            <a:pPr marL="0" indent="0">
              <a:buNone/>
            </a:pPr>
            <a:r>
              <a:rPr lang="en-CA" sz="2400" dirty="0" smtClean="0"/>
              <a:t>	If </a:t>
            </a:r>
            <a:r>
              <a:rPr lang="en-US" sz="2400" dirty="0">
                <a:latin typeface="Times New Roman" panose="02020603050405020304" pitchFamily="18" charset="0"/>
              </a:rPr>
              <a:t>rank( </a:t>
            </a:r>
            <a:r>
              <a:rPr lang="en-US" sz="2400" i="1" dirty="0">
                <a:latin typeface="Times New Roman" panose="02020603050405020304" pitchFamily="18" charset="0"/>
              </a:rPr>
              <a:t>V </a:t>
            </a:r>
            <a:r>
              <a:rPr lang="en-CA" sz="2400" dirty="0">
                <a:latin typeface="Times New Roman" panose="02020603050405020304" pitchFamily="18" charset="0"/>
              </a:rPr>
              <a:t>⋮</a:t>
            </a:r>
            <a:r>
              <a:rPr lang="en-US" sz="2400" dirty="0">
                <a:latin typeface="Times New Roman" panose="02020603050405020304" pitchFamily="18" charset="0"/>
              </a:rPr>
              <a:t> </a:t>
            </a:r>
            <a:r>
              <a:rPr lang="en-US" sz="2400" b="1" dirty="0">
                <a:latin typeface="Times New Roman" panose="02020603050405020304" pitchFamily="18" charset="0"/>
              </a:rPr>
              <a:t>v</a:t>
            </a:r>
            <a:r>
              <a:rPr lang="en-US" sz="2400" i="1" baseline="-25000" dirty="0">
                <a:latin typeface="Times New Roman" panose="02020603050405020304" pitchFamily="18" charset="0"/>
              </a:rPr>
              <a:t>n</a:t>
            </a:r>
            <a:r>
              <a:rPr lang="en-US" sz="2400" baseline="-25000" dirty="0">
                <a:latin typeface="Times New Roman" panose="02020603050405020304" pitchFamily="18" charset="0"/>
              </a:rPr>
              <a:t>+1</a:t>
            </a:r>
            <a:r>
              <a:rPr lang="en-US" sz="2400" dirty="0">
                <a:latin typeface="Times New Roman" panose="02020603050405020304" pitchFamily="18" charset="0"/>
              </a:rPr>
              <a:t> ) = </a:t>
            </a:r>
            <a:r>
              <a:rPr lang="en-US" sz="2400" i="1" dirty="0" smtClean="0">
                <a:latin typeface="Times New Roman" panose="02020603050405020304" pitchFamily="18" charset="0"/>
              </a:rPr>
              <a:t>n </a:t>
            </a:r>
            <a:r>
              <a:rPr lang="en-US" sz="2400" dirty="0" smtClean="0">
                <a:latin typeface="Times New Roman" panose="02020603050405020304" pitchFamily="18" charset="0"/>
              </a:rPr>
              <a:t>+ 1, then there is no solution to</a:t>
            </a:r>
            <a:br>
              <a:rPr lang="en-US" sz="2400" dirty="0" smtClean="0">
                <a:latin typeface="Times New Roman" panose="02020603050405020304" pitchFamily="18" charset="0"/>
              </a:rPr>
            </a:br>
            <a:r>
              <a:rPr lang="en-US" sz="2400" dirty="0" smtClean="0">
                <a:latin typeface="Times New Roman" panose="02020603050405020304" pitchFamily="18" charset="0"/>
              </a:rPr>
              <a:t>	</a:t>
            </a:r>
            <a:r>
              <a:rPr lang="en-US" sz="2400" i="1" dirty="0" smtClean="0">
                <a:latin typeface="Symbol" panose="05050102010706020507" pitchFamily="18" charset="2"/>
              </a:rPr>
              <a:t>a</a:t>
            </a:r>
            <a:r>
              <a:rPr lang="en-US" sz="2400" baseline="-25000" dirty="0" smtClean="0">
                <a:latin typeface="Times New Roman" panose="02020603050405020304" pitchFamily="18" charset="0"/>
              </a:rPr>
              <a:t>1</a:t>
            </a:r>
            <a:r>
              <a:rPr lang="en-US" sz="2400" b="1" dirty="0" smtClean="0">
                <a:latin typeface="Times New Roman" panose="02020603050405020304" pitchFamily="18" charset="0"/>
              </a:rPr>
              <a:t>v</a:t>
            </a:r>
            <a:r>
              <a:rPr lang="en-US" sz="2400" baseline="-25000" dirty="0" smtClean="0">
                <a:latin typeface="Times New Roman" panose="02020603050405020304" pitchFamily="18" charset="0"/>
              </a:rPr>
              <a:t>1</a:t>
            </a:r>
            <a:r>
              <a:rPr lang="en-US" sz="2400" dirty="0" smtClean="0">
                <a:latin typeface="Times New Roman" panose="02020603050405020304" pitchFamily="18" charset="0"/>
              </a:rPr>
              <a:t> </a:t>
            </a:r>
            <a:r>
              <a:rPr lang="en-US" sz="2400" dirty="0">
                <a:latin typeface="Times New Roman" panose="02020603050405020304" pitchFamily="18" charset="0"/>
              </a:rPr>
              <a:t>+ </a:t>
            </a:r>
            <a:r>
              <a:rPr lang="en-CA" sz="2400" dirty="0">
                <a:latin typeface="Times New Roman" panose="02020603050405020304" pitchFamily="18" charset="0"/>
              </a:rPr>
              <a:t>··· + </a:t>
            </a:r>
            <a:r>
              <a:rPr lang="en-CA" sz="2400" i="1" dirty="0" err="1">
                <a:latin typeface="Symbol" panose="05050102010706020507" pitchFamily="18" charset="2"/>
              </a:rPr>
              <a:t>a</a:t>
            </a:r>
            <a:r>
              <a:rPr lang="en-CA" sz="2400" i="1" baseline="-25000" dirty="0" err="1">
                <a:latin typeface="Times New Roman" panose="02020603050405020304" pitchFamily="18" charset="0"/>
              </a:rPr>
              <a:t>n</a:t>
            </a:r>
            <a:r>
              <a:rPr lang="en-CA" sz="2400" b="1" dirty="0" err="1">
                <a:latin typeface="Times New Roman" panose="02020603050405020304" pitchFamily="18" charset="0"/>
              </a:rPr>
              <a:t>v</a:t>
            </a:r>
            <a:r>
              <a:rPr lang="en-CA" sz="2400" i="1" baseline="-25000" dirty="0" err="1">
                <a:latin typeface="Times New Roman" panose="02020603050405020304" pitchFamily="18" charset="0"/>
              </a:rPr>
              <a:t>n</a:t>
            </a:r>
            <a:r>
              <a:rPr lang="en-CA" sz="2400" i="1" dirty="0">
                <a:latin typeface="Times New Roman" panose="02020603050405020304" pitchFamily="18" charset="0"/>
              </a:rPr>
              <a:t> </a:t>
            </a:r>
            <a:r>
              <a:rPr lang="en-CA" sz="2400" dirty="0">
                <a:latin typeface="Times New Roman" panose="02020603050405020304" pitchFamily="18" charset="0"/>
              </a:rPr>
              <a:t>= </a:t>
            </a:r>
            <a:r>
              <a:rPr lang="en-CA" sz="2400" b="1" dirty="0" smtClean="0">
                <a:latin typeface="Times New Roman" panose="02020603050405020304" pitchFamily="18" charset="0"/>
              </a:rPr>
              <a:t>v</a:t>
            </a:r>
            <a:r>
              <a:rPr lang="en-CA" sz="2400" i="1" baseline="-25000" dirty="0" smtClean="0">
                <a:latin typeface="Times New Roman" panose="02020603050405020304" pitchFamily="18" charset="0"/>
              </a:rPr>
              <a:t>n</a:t>
            </a:r>
            <a:r>
              <a:rPr lang="en-CA" sz="2400" baseline="-25000" dirty="0" smtClean="0">
                <a:latin typeface="Times New Roman" panose="02020603050405020304" pitchFamily="18" charset="0"/>
              </a:rPr>
              <a:t>+1</a:t>
            </a:r>
            <a:r>
              <a:rPr lang="en-CA" sz="2400" dirty="0" smtClean="0">
                <a:latin typeface="Times New Roman" panose="02020603050405020304" pitchFamily="18" charset="0"/>
              </a:rPr>
              <a:t>, so </a:t>
            </a:r>
            <a:r>
              <a:rPr lang="en-CA" sz="2400" b="1" dirty="0">
                <a:latin typeface="Times New Roman" panose="02020603050405020304" pitchFamily="18" charset="0"/>
              </a:rPr>
              <a:t>v</a:t>
            </a:r>
            <a:r>
              <a:rPr lang="en-CA" sz="2400" i="1" baseline="-25000" dirty="0">
                <a:latin typeface="Times New Roman" panose="02020603050405020304" pitchFamily="18" charset="0"/>
              </a:rPr>
              <a:t>n</a:t>
            </a:r>
            <a:r>
              <a:rPr lang="en-CA" sz="2400" baseline="-25000" dirty="0">
                <a:latin typeface="Times New Roman" panose="02020603050405020304" pitchFamily="18" charset="0"/>
              </a:rPr>
              <a:t>+1</a:t>
            </a:r>
            <a:r>
              <a:rPr lang="en-CA" sz="2400" dirty="0">
                <a:latin typeface="Times New Roman" panose="02020603050405020304" pitchFamily="18" charset="0"/>
              </a:rPr>
              <a:t> </a:t>
            </a:r>
            <a:r>
              <a:rPr lang="en-CA" sz="2400" dirty="0" smtClean="0">
                <a:latin typeface="Times New Roman" panose="02020603050405020304" pitchFamily="18" charset="0"/>
              </a:rPr>
              <a:t>is independent of </a:t>
            </a:r>
            <a:r>
              <a:rPr lang="en-CA" sz="2400" dirty="0">
                <a:latin typeface="Times New Roman" panose="02020603050405020304" pitchFamily="18" charset="0"/>
              </a:rPr>
              <a:t>the first </a:t>
            </a:r>
            <a:r>
              <a:rPr lang="en-CA" sz="2400" i="1" dirty="0" smtClean="0">
                <a:latin typeface="Times New Roman" panose="02020603050405020304" pitchFamily="18" charset="0"/>
              </a:rPr>
              <a:t>n</a:t>
            </a:r>
            <a:br>
              <a:rPr lang="en-CA" sz="2400" i="1" dirty="0" smtClean="0">
                <a:latin typeface="Times New Roman" panose="02020603050405020304" pitchFamily="18" charset="0"/>
              </a:rPr>
            </a:br>
            <a:r>
              <a:rPr lang="en-CA" sz="2400" i="1" dirty="0" smtClean="0">
                <a:latin typeface="Times New Roman" panose="02020603050405020304" pitchFamily="18" charset="0"/>
              </a:rPr>
              <a:t>	</a:t>
            </a:r>
            <a:r>
              <a:rPr lang="en-CA" sz="2400" dirty="0" smtClean="0">
                <a:latin typeface="Times New Roman" panose="02020603050405020304" pitchFamily="18" charset="0"/>
              </a:rPr>
              <a:t>vectors.</a:t>
            </a:r>
          </a:p>
          <a:p>
            <a:pPr marL="0" indent="0">
              <a:buNone/>
            </a:pPr>
            <a:r>
              <a:rPr lang="en-CA" sz="2400" dirty="0">
                <a:latin typeface="Times New Roman" panose="02020603050405020304" pitchFamily="18" charset="0"/>
              </a:rPr>
              <a:t>	</a:t>
            </a:r>
            <a:r>
              <a:rPr lang="en-CA" sz="2400" dirty="0" smtClean="0">
                <a:latin typeface="Times New Roman" panose="02020603050405020304" pitchFamily="18" charset="0"/>
              </a:rPr>
              <a:t>Thus, the vectors </a:t>
            </a:r>
            <a:r>
              <a:rPr lang="en-US" sz="2400" b="1" dirty="0">
                <a:latin typeface="Times New Roman" panose="02020603050405020304" pitchFamily="18" charset="0"/>
              </a:rPr>
              <a:t>v</a:t>
            </a:r>
            <a:r>
              <a:rPr lang="en-US" sz="2400" baseline="-25000" dirty="0">
                <a:latin typeface="Times New Roman" panose="02020603050405020304" pitchFamily="18" charset="0"/>
              </a:rPr>
              <a:t>1</a:t>
            </a:r>
            <a:r>
              <a:rPr lang="en-US" sz="2400" dirty="0">
                <a:latin typeface="Times New Roman" panose="02020603050405020304" pitchFamily="18" charset="0"/>
              </a:rPr>
              <a:t>, …, </a:t>
            </a:r>
            <a:r>
              <a:rPr lang="en-US" sz="2400" b="1" dirty="0" err="1" smtClean="0">
                <a:latin typeface="Times New Roman" panose="02020603050405020304" pitchFamily="18" charset="0"/>
              </a:rPr>
              <a:t>v</a:t>
            </a:r>
            <a:r>
              <a:rPr lang="en-US" sz="2400" i="1" baseline="-25000" dirty="0" err="1" smtClean="0">
                <a:latin typeface="Times New Roman" panose="02020603050405020304" pitchFamily="18" charset="0"/>
              </a:rPr>
              <a:t>n</a:t>
            </a:r>
            <a:r>
              <a:rPr lang="en-US" sz="2400" dirty="0">
                <a:latin typeface="Times New Roman" panose="02020603050405020304" pitchFamily="18" charset="0"/>
              </a:rPr>
              <a:t>, </a:t>
            </a:r>
            <a:r>
              <a:rPr lang="en-US" sz="2400" b="1" dirty="0" smtClean="0">
                <a:latin typeface="Times New Roman" panose="02020603050405020304" pitchFamily="18" charset="0"/>
              </a:rPr>
              <a:t>v</a:t>
            </a:r>
            <a:r>
              <a:rPr lang="en-US" sz="2400" i="1" baseline="-25000" dirty="0" smtClean="0">
                <a:latin typeface="Times New Roman" panose="02020603050405020304" pitchFamily="18" charset="0"/>
              </a:rPr>
              <a:t>n</a:t>
            </a:r>
            <a:r>
              <a:rPr lang="en-US" sz="2400" baseline="-25000" dirty="0" smtClean="0">
                <a:latin typeface="Times New Roman" panose="02020603050405020304" pitchFamily="18" charset="0"/>
              </a:rPr>
              <a:t>+1</a:t>
            </a:r>
            <a:r>
              <a:rPr lang="en-US" sz="2400" dirty="0" smtClean="0"/>
              <a:t> are </a:t>
            </a:r>
            <a:r>
              <a:rPr lang="en-US" sz="2400" dirty="0"/>
              <a:t>linearly </a:t>
            </a:r>
            <a:r>
              <a:rPr lang="en-US" sz="2400" dirty="0" smtClean="0"/>
              <a:t>independent</a:t>
            </a:r>
            <a:br>
              <a:rPr lang="en-US" sz="2400" dirty="0" smtClean="0"/>
            </a:br>
            <a:r>
              <a:rPr lang="en-US" sz="2400" dirty="0" smtClean="0"/>
              <a:t>		 and </a:t>
            </a:r>
            <a:r>
              <a:rPr lang="en-US" sz="2400" dirty="0">
                <a:latin typeface="Times New Roman" panose="02020603050405020304" pitchFamily="18" charset="0"/>
              </a:rPr>
              <a:t>rank( (</a:t>
            </a:r>
            <a:r>
              <a:rPr lang="en-US" sz="2400" b="1" dirty="0">
                <a:latin typeface="Times New Roman" panose="02020603050405020304" pitchFamily="18" charset="0"/>
              </a:rPr>
              <a:t>v</a:t>
            </a:r>
            <a:r>
              <a:rPr lang="en-US" sz="2400" baseline="-25000" dirty="0">
                <a:latin typeface="Times New Roman" panose="02020603050405020304" pitchFamily="18" charset="0"/>
              </a:rPr>
              <a:t>1</a:t>
            </a:r>
            <a:r>
              <a:rPr lang="en-US" sz="2400" dirty="0">
                <a:latin typeface="Times New Roman" panose="02020603050405020304" pitchFamily="18" charset="0"/>
              </a:rPr>
              <a:t> </a:t>
            </a:r>
            <a:r>
              <a:rPr lang="en-CA" sz="2400" dirty="0">
                <a:latin typeface="Times New Roman" panose="02020603050405020304" pitchFamily="18" charset="0"/>
              </a:rPr>
              <a:t>··· </a:t>
            </a:r>
            <a:r>
              <a:rPr lang="en-US" sz="2400" b="1" dirty="0" err="1">
                <a:latin typeface="Times New Roman" panose="02020603050405020304" pitchFamily="18" charset="0"/>
              </a:rPr>
              <a:t>v</a:t>
            </a:r>
            <a:r>
              <a:rPr lang="en-US" sz="2400" i="1" baseline="-25000" dirty="0" err="1">
                <a:latin typeface="Times New Roman" panose="02020603050405020304" pitchFamily="18" charset="0"/>
              </a:rPr>
              <a:t>n</a:t>
            </a:r>
            <a:r>
              <a:rPr lang="en-US" sz="2400" dirty="0">
                <a:latin typeface="Times New Roman" panose="02020603050405020304" pitchFamily="18" charset="0"/>
              </a:rPr>
              <a:t> </a:t>
            </a:r>
            <a:r>
              <a:rPr lang="en-US" sz="2400" b="1" dirty="0">
                <a:latin typeface="Times New Roman" panose="02020603050405020304" pitchFamily="18" charset="0"/>
              </a:rPr>
              <a:t>v</a:t>
            </a:r>
            <a:r>
              <a:rPr lang="en-US" sz="2400" i="1" baseline="-25000" dirty="0">
                <a:latin typeface="Times New Roman" panose="02020603050405020304" pitchFamily="18" charset="0"/>
              </a:rPr>
              <a:t>n</a:t>
            </a:r>
            <a:r>
              <a:rPr lang="en-US" sz="2400" baseline="-25000" dirty="0">
                <a:latin typeface="Times New Roman" panose="02020603050405020304" pitchFamily="18" charset="0"/>
              </a:rPr>
              <a:t>+1</a:t>
            </a:r>
            <a:r>
              <a:rPr lang="en-US" sz="2400" dirty="0">
                <a:latin typeface="Times New Roman" panose="02020603050405020304" pitchFamily="18" charset="0"/>
              </a:rPr>
              <a:t>) ) = </a:t>
            </a:r>
            <a:r>
              <a:rPr lang="en-CA" sz="2400" i="1" dirty="0" smtClean="0">
                <a:latin typeface="Times New Roman" panose="02020603050405020304" pitchFamily="18" charset="0"/>
              </a:rPr>
              <a:t>n</a:t>
            </a:r>
            <a:r>
              <a:rPr lang="en-CA" sz="2400" dirty="0" smtClean="0">
                <a:latin typeface="Times New Roman" panose="02020603050405020304" pitchFamily="18" charset="0"/>
              </a:rPr>
              <a:t> </a:t>
            </a:r>
            <a:r>
              <a:rPr lang="en-CA" sz="2400" dirty="0">
                <a:latin typeface="Times New Roman" panose="02020603050405020304" pitchFamily="18" charset="0"/>
              </a:rPr>
              <a:t>+ 1</a:t>
            </a:r>
            <a:r>
              <a:rPr lang="en-US" sz="2400" dirty="0" smtClean="0"/>
              <a:t>. </a:t>
            </a:r>
            <a:r>
              <a:rPr lang="en-CA" sz="2400" dirty="0"/>
              <a:t>▮</a:t>
            </a:r>
            <a:r>
              <a:rPr lang="en-US" sz="2400" dirty="0" smtClean="0"/>
              <a:t> </a:t>
            </a:r>
            <a:endParaRPr lang="en-CA" sz="2400"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22</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39251762"/>
      </p:ext>
    </p:extLst>
  </p:cSld>
  <p:clrMapOvr>
    <a:masterClrMapping/>
  </p:clrMapOvr>
  <mc:AlternateContent xmlns:mc="http://schemas.openxmlformats.org/markup-compatibility/2006">
    <mc:Choice xmlns:p14="http://schemas.microsoft.com/office/powerpoint/2010/main" Requires="p14">
      <p:transition spd="slow" p14:dur="2000" advTm="263281"/>
    </mc:Choice>
    <mc:Fallback>
      <p:transition spd="slow" advTm="263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Determining linear independence</a:t>
            </a:r>
            <a:endParaRPr lang="en-CA" dirty="0"/>
          </a:p>
        </p:txBody>
      </p:sp>
      <p:sp>
        <p:nvSpPr>
          <p:cNvPr id="3" name="Content Placeholder 2"/>
          <p:cNvSpPr>
            <a:spLocks noGrp="1"/>
          </p:cNvSpPr>
          <p:nvPr>
            <p:ph idx="1"/>
          </p:nvPr>
        </p:nvSpPr>
        <p:spPr/>
        <p:txBody>
          <a:bodyPr/>
          <a:lstStyle/>
          <a:p>
            <a:pPr marL="0" indent="0">
              <a:buNone/>
            </a:pPr>
            <a:r>
              <a:rPr lang="en-US" dirty="0" smtClean="0"/>
              <a:t>Theorem</a:t>
            </a:r>
            <a:endParaRPr lang="en-US" dirty="0"/>
          </a:p>
          <a:p>
            <a:pPr marL="0" indent="0">
              <a:buNone/>
            </a:pPr>
            <a:r>
              <a:rPr lang="en-US" dirty="0" smtClean="0"/>
              <a:t>	</a:t>
            </a:r>
            <a:r>
              <a:rPr lang="en-US" dirty="0" smtClean="0"/>
              <a:t>A collection of </a:t>
            </a:r>
            <a:r>
              <a:rPr lang="en-US" i="1" dirty="0" smtClean="0"/>
              <a:t>n</a:t>
            </a:r>
            <a:r>
              <a:rPr lang="en-US" dirty="0" smtClean="0"/>
              <a:t> vectors </a:t>
            </a:r>
            <a:r>
              <a:rPr lang="en-US" b="1" dirty="0" smtClean="0">
                <a:latin typeface="Times New Roman" panose="02020603050405020304" pitchFamily="18" charset="0"/>
              </a:rPr>
              <a:t>v</a:t>
            </a:r>
            <a:r>
              <a:rPr lang="en-US" baseline="-25000" dirty="0" smtClean="0">
                <a:latin typeface="Times New Roman" panose="02020603050405020304" pitchFamily="18" charset="0"/>
              </a:rPr>
              <a:t>1</a:t>
            </a:r>
            <a:r>
              <a:rPr lang="en-US" dirty="0" smtClean="0">
                <a:latin typeface="Times New Roman" panose="02020603050405020304" pitchFamily="18" charset="0"/>
              </a:rPr>
              <a:t>, …, </a:t>
            </a:r>
            <a:r>
              <a:rPr lang="en-US" b="1" dirty="0" err="1" smtClean="0">
                <a:latin typeface="Times New Roman" panose="02020603050405020304" pitchFamily="18" charset="0"/>
              </a:rPr>
              <a:t>v</a:t>
            </a:r>
            <a:r>
              <a:rPr lang="en-US" i="1" baseline="-25000" dirty="0" err="1" smtClean="0">
                <a:latin typeface="Times New Roman" panose="02020603050405020304" pitchFamily="18" charset="0"/>
              </a:rPr>
              <a:t>n</a:t>
            </a:r>
            <a:r>
              <a:rPr lang="en-US" dirty="0" smtClean="0">
                <a:latin typeface="Times New Roman" panose="02020603050405020304" pitchFamily="18" charset="0"/>
              </a:rPr>
              <a:t> </a:t>
            </a:r>
            <a:r>
              <a:rPr lang="en-US" dirty="0" smtClean="0"/>
              <a:t>in </a:t>
            </a:r>
            <a:r>
              <a:rPr lang="en-US" b="1" dirty="0" smtClean="0">
                <a:latin typeface="Times New Roman" panose="02020603050405020304" pitchFamily="18" charset="0"/>
              </a:rPr>
              <a:t>R</a:t>
            </a:r>
            <a:r>
              <a:rPr lang="en-US" i="1" baseline="30000" dirty="0" smtClean="0">
                <a:latin typeface="Times New Roman" panose="02020603050405020304" pitchFamily="18" charset="0"/>
              </a:rPr>
              <a:t>m</a:t>
            </a:r>
            <a:r>
              <a:rPr lang="en-US" dirty="0" smtClean="0"/>
              <a:t> where </a:t>
            </a:r>
            <a:r>
              <a:rPr lang="en-US" i="1" dirty="0" smtClean="0">
                <a:latin typeface="Times New Roman" panose="02020603050405020304" pitchFamily="18" charset="0"/>
              </a:rPr>
              <a:t>m</a:t>
            </a:r>
            <a:r>
              <a:rPr lang="en-US" dirty="0" smtClean="0">
                <a:latin typeface="Times New Roman" panose="02020603050405020304" pitchFamily="18" charset="0"/>
              </a:rPr>
              <a:t> &lt; </a:t>
            </a:r>
            <a:r>
              <a:rPr lang="en-US" i="1" dirty="0" smtClean="0">
                <a:latin typeface="Times New Roman" panose="02020603050405020304" pitchFamily="18" charset="0"/>
              </a:rPr>
              <a:t>n</a:t>
            </a:r>
            <a:r>
              <a:rPr lang="en-US" dirty="0"/>
              <a:t> </a:t>
            </a:r>
            <a:r>
              <a:rPr lang="en-US" dirty="0" smtClean="0"/>
              <a:t>is 	never linearly independent.</a:t>
            </a:r>
          </a:p>
          <a:p>
            <a:pPr marL="0" indent="0">
              <a:buNone/>
            </a:pPr>
            <a:endParaRPr lang="en-US" dirty="0"/>
          </a:p>
          <a:p>
            <a:pPr marL="0" indent="0">
              <a:buNone/>
            </a:pPr>
            <a:r>
              <a:rPr lang="en-US" dirty="0" smtClean="0"/>
              <a:t>Proof:</a:t>
            </a:r>
          </a:p>
          <a:p>
            <a:pPr marL="0" indent="0">
              <a:buNone/>
            </a:pPr>
            <a:r>
              <a:rPr lang="en-US" dirty="0"/>
              <a:t>	</a:t>
            </a:r>
            <a:r>
              <a:rPr lang="en-US" dirty="0" smtClean="0"/>
              <a:t>The maximum rank of an </a:t>
            </a:r>
            <a:r>
              <a:rPr lang="en-US" i="1" dirty="0" smtClean="0">
                <a:latin typeface="Times New Roman" panose="02020603050405020304" pitchFamily="18" charset="0"/>
              </a:rPr>
              <a:t>m</a:t>
            </a:r>
            <a:r>
              <a:rPr lang="en-US" dirty="0">
                <a:latin typeface="Times New Roman" panose="02020603050405020304" pitchFamily="18" charset="0"/>
              </a:rPr>
              <a:t> × </a:t>
            </a:r>
            <a:r>
              <a:rPr lang="en-US" i="1" dirty="0" smtClean="0">
                <a:latin typeface="Times New Roman" panose="02020603050405020304" pitchFamily="18" charset="0"/>
              </a:rPr>
              <a:t>n</a:t>
            </a:r>
            <a:r>
              <a:rPr lang="en-US" dirty="0" smtClean="0"/>
              <a:t> matrix </a:t>
            </a:r>
            <a:r>
              <a:rPr lang="en-US" i="1" dirty="0" smtClean="0">
                <a:latin typeface="Times New Roman" panose="02020603050405020304" pitchFamily="18" charset="0"/>
              </a:rPr>
              <a:t>V</a:t>
            </a:r>
            <a:r>
              <a:rPr lang="en-US" dirty="0" smtClean="0"/>
              <a:t> is </a:t>
            </a:r>
            <a:r>
              <a:rPr lang="en-US" dirty="0" smtClean="0">
                <a:latin typeface="Times New Roman" panose="02020603050405020304" pitchFamily="18" charset="0"/>
              </a:rPr>
              <a:t>min{</a:t>
            </a:r>
            <a:r>
              <a:rPr lang="en-US" i="1" dirty="0" smtClean="0">
                <a:latin typeface="Times New Roman" panose="02020603050405020304" pitchFamily="18" charset="0"/>
              </a:rPr>
              <a:t>m</a:t>
            </a:r>
            <a:r>
              <a:rPr lang="en-US" dirty="0" smtClean="0">
                <a:latin typeface="Times New Roman" panose="02020603050405020304" pitchFamily="18" charset="0"/>
              </a:rPr>
              <a:t>, </a:t>
            </a:r>
            <a:r>
              <a:rPr lang="en-US" i="1" dirty="0" smtClean="0">
                <a:latin typeface="Times New Roman" panose="02020603050405020304" pitchFamily="18" charset="0"/>
              </a:rPr>
              <a:t>n</a:t>
            </a:r>
            <a:r>
              <a:rPr lang="en-US" dirty="0" smtClean="0">
                <a:latin typeface="Times New Roman" panose="02020603050405020304" pitchFamily="18" charset="0"/>
              </a:rPr>
              <a:t>}</a:t>
            </a:r>
            <a:r>
              <a:rPr lang="en-US" dirty="0" smtClean="0"/>
              <a:t>,</a:t>
            </a:r>
            <a:br>
              <a:rPr lang="en-US" dirty="0" smtClean="0"/>
            </a:br>
            <a:r>
              <a:rPr lang="en-US" dirty="0" smtClean="0"/>
              <a:t>	and if </a:t>
            </a:r>
            <a:r>
              <a:rPr lang="en-US" i="1" dirty="0" smtClean="0">
                <a:latin typeface="Times New Roman" panose="02020603050405020304" pitchFamily="18" charset="0"/>
              </a:rPr>
              <a:t>m</a:t>
            </a:r>
            <a:r>
              <a:rPr lang="en-US" dirty="0" smtClean="0">
                <a:latin typeface="Times New Roman" panose="02020603050405020304" pitchFamily="18" charset="0"/>
              </a:rPr>
              <a:t> &lt; </a:t>
            </a:r>
            <a:r>
              <a:rPr lang="en-US" i="1" dirty="0" smtClean="0">
                <a:latin typeface="Times New Roman" panose="02020603050405020304" pitchFamily="18" charset="0"/>
              </a:rPr>
              <a:t>n</a:t>
            </a:r>
            <a:r>
              <a:rPr lang="en-US" dirty="0" smtClean="0"/>
              <a:t> then </a:t>
            </a:r>
            <a:r>
              <a:rPr lang="en-US" dirty="0" smtClean="0">
                <a:latin typeface="Times New Roman" panose="02020603050405020304" pitchFamily="18" charset="0"/>
              </a:rPr>
              <a:t>rank(</a:t>
            </a:r>
            <a:r>
              <a:rPr lang="en-US" i="1" dirty="0" smtClean="0">
                <a:latin typeface="Times New Roman" panose="02020603050405020304" pitchFamily="18" charset="0"/>
              </a:rPr>
              <a:t>V</a:t>
            </a:r>
            <a:r>
              <a:rPr lang="en-US" dirty="0" smtClean="0">
                <a:latin typeface="Times New Roman" panose="02020603050405020304" pitchFamily="18" charset="0"/>
              </a:rPr>
              <a:t>) &lt; </a:t>
            </a:r>
            <a:r>
              <a:rPr lang="en-US" i="1" dirty="0" smtClean="0">
                <a:latin typeface="Times New Roman" panose="02020603050405020304" pitchFamily="18" charset="0"/>
              </a:rPr>
              <a:t>n</a:t>
            </a:r>
            <a:endParaRPr lang="en-US" dirty="0">
              <a:latin typeface="Times New Roman" panose="02020603050405020304" pitchFamily="18" charset="0"/>
            </a:endParaRPr>
          </a:p>
          <a:p>
            <a:pPr marL="0" indent="0">
              <a:buNone/>
            </a:pPr>
            <a:r>
              <a:rPr lang="en-US" dirty="0" smtClean="0"/>
              <a:t>	Thus, it is impossible for </a:t>
            </a:r>
            <a:r>
              <a:rPr lang="en-US" dirty="0" smtClean="0">
                <a:latin typeface="Times New Roman" panose="02020603050405020304" pitchFamily="18" charset="0"/>
              </a:rPr>
              <a:t>rank(</a:t>
            </a:r>
            <a:r>
              <a:rPr lang="en-US" i="1" dirty="0" smtClean="0">
                <a:latin typeface="Times New Roman" panose="02020603050405020304" pitchFamily="18" charset="0"/>
              </a:rPr>
              <a:t>V</a:t>
            </a:r>
            <a:r>
              <a:rPr lang="en-US" dirty="0" smtClean="0">
                <a:latin typeface="Times New Roman" panose="02020603050405020304" pitchFamily="18" charset="0"/>
              </a:rPr>
              <a:t>) = </a:t>
            </a:r>
            <a:r>
              <a:rPr lang="en-US" i="1" dirty="0" smtClean="0">
                <a:latin typeface="Times New Roman" panose="02020603050405020304" pitchFamily="18" charset="0"/>
              </a:rPr>
              <a:t>n</a:t>
            </a:r>
            <a:r>
              <a:rPr lang="en-US" i="1" dirty="0" smtClean="0"/>
              <a:t>. </a:t>
            </a:r>
            <a:r>
              <a:rPr lang="en-CA" sz="2000" dirty="0"/>
              <a:t>▮</a:t>
            </a:r>
            <a:endParaRPr lang="en-US" dirty="0" smtClean="0"/>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23</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14664012"/>
      </p:ext>
    </p:extLst>
  </p:cSld>
  <p:clrMapOvr>
    <a:masterClrMapping/>
  </p:clrMapOvr>
  <mc:AlternateContent xmlns:mc="http://schemas.openxmlformats.org/markup-compatibility/2006">
    <mc:Choice xmlns:p14="http://schemas.microsoft.com/office/powerpoint/2010/main" Requires="p14">
      <p:transition spd="slow" p14:dur="2000" advTm="131890"/>
    </mc:Choice>
    <mc:Fallback>
      <p:transition spd="slow" advTm="13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Determining linear independence</a:t>
            </a:r>
            <a:endParaRPr lang="en-CA" dirty="0"/>
          </a:p>
        </p:txBody>
      </p:sp>
      <p:sp>
        <p:nvSpPr>
          <p:cNvPr id="3" name="Content Placeholder 2"/>
          <p:cNvSpPr>
            <a:spLocks noGrp="1"/>
          </p:cNvSpPr>
          <p:nvPr>
            <p:ph idx="1"/>
          </p:nvPr>
        </p:nvSpPr>
        <p:spPr/>
        <p:txBody>
          <a:bodyPr/>
          <a:lstStyle/>
          <a:p>
            <a:pPr marL="0" indent="0">
              <a:buNone/>
            </a:pPr>
            <a:r>
              <a:rPr lang="en-US" dirty="0" smtClean="0"/>
              <a:t>Theorem</a:t>
            </a:r>
            <a:endParaRPr lang="en-US" dirty="0"/>
          </a:p>
          <a:p>
            <a:pPr marL="0" indent="0">
              <a:buNone/>
            </a:pPr>
            <a:r>
              <a:rPr lang="en-US" sz="2000" dirty="0" smtClean="0"/>
              <a:t>	</a:t>
            </a:r>
            <a:r>
              <a:rPr lang="en-US" sz="2000" dirty="0" smtClean="0"/>
              <a:t>A collection of </a:t>
            </a:r>
            <a:r>
              <a:rPr lang="en-US" sz="2000" i="1" dirty="0" smtClean="0">
                <a:latin typeface="Times New Roman" panose="02020603050405020304" pitchFamily="18" charset="0"/>
              </a:rPr>
              <a:t>n</a:t>
            </a:r>
            <a:r>
              <a:rPr lang="en-US" sz="2000" dirty="0" smtClean="0"/>
              <a:t> vectors </a:t>
            </a:r>
            <a:r>
              <a:rPr lang="en-US" sz="2000" b="1" dirty="0" smtClean="0">
                <a:latin typeface="Times New Roman" panose="02020603050405020304" pitchFamily="18" charset="0"/>
              </a:rPr>
              <a:t>v</a:t>
            </a:r>
            <a:r>
              <a:rPr lang="en-US" sz="2000" baseline="-25000" dirty="0" smtClean="0">
                <a:latin typeface="Times New Roman" panose="02020603050405020304" pitchFamily="18" charset="0"/>
              </a:rPr>
              <a:t>1</a:t>
            </a:r>
            <a:r>
              <a:rPr lang="en-US" sz="2000" dirty="0" smtClean="0">
                <a:latin typeface="Times New Roman" panose="02020603050405020304" pitchFamily="18" charset="0"/>
              </a:rPr>
              <a:t>, …, </a:t>
            </a:r>
            <a:r>
              <a:rPr lang="en-US" sz="2000" b="1" dirty="0" err="1" smtClean="0">
                <a:latin typeface="Times New Roman" panose="02020603050405020304" pitchFamily="18" charset="0"/>
              </a:rPr>
              <a:t>v</a:t>
            </a:r>
            <a:r>
              <a:rPr lang="en-US" sz="2000" i="1" baseline="-25000" dirty="0" err="1" smtClean="0">
                <a:latin typeface="Times New Roman" panose="02020603050405020304" pitchFamily="18" charset="0"/>
              </a:rPr>
              <a:t>n</a:t>
            </a:r>
            <a:r>
              <a:rPr lang="en-US" sz="2000" dirty="0" smtClean="0"/>
              <a:t> in </a:t>
            </a:r>
            <a:r>
              <a:rPr lang="en-US" sz="2000" b="1" dirty="0" smtClean="0">
                <a:latin typeface="Times New Roman" panose="02020603050405020304" pitchFamily="18" charset="0"/>
              </a:rPr>
              <a:t>R</a:t>
            </a:r>
            <a:r>
              <a:rPr lang="en-US" sz="2000" i="1" baseline="30000" dirty="0" smtClean="0">
                <a:latin typeface="Times New Roman" panose="02020603050405020304" pitchFamily="18" charset="0"/>
              </a:rPr>
              <a:t>m</a:t>
            </a:r>
            <a:r>
              <a:rPr lang="en-US" sz="2000" dirty="0" smtClean="0"/>
              <a:t> is linearly</a:t>
            </a:r>
            <a:r>
              <a:rPr lang="en-US" sz="2000" dirty="0"/>
              <a:t> </a:t>
            </a:r>
            <a:r>
              <a:rPr lang="en-US" sz="2000" dirty="0" smtClean="0"/>
              <a:t>independent if 	and only if the only solution to</a:t>
            </a:r>
          </a:p>
          <a:p>
            <a:pPr marL="0" indent="0" algn="ctr">
              <a:buNone/>
            </a:pPr>
            <a:r>
              <a:rPr lang="en-US" sz="2000" i="1" dirty="0" smtClean="0">
                <a:latin typeface="Symbol" panose="05050102010706020507" pitchFamily="18" charset="2"/>
              </a:rPr>
              <a:t>a</a:t>
            </a:r>
            <a:r>
              <a:rPr lang="en-US" sz="2000" baseline="-25000" dirty="0" smtClean="0">
                <a:latin typeface="Times New Roman" panose="02020603050405020304" pitchFamily="18" charset="0"/>
              </a:rPr>
              <a:t>1</a:t>
            </a:r>
            <a:r>
              <a:rPr lang="en-US" sz="2000" b="1" dirty="0" smtClean="0">
                <a:latin typeface="Times New Roman" panose="02020603050405020304" pitchFamily="18" charset="0"/>
              </a:rPr>
              <a:t>v</a:t>
            </a:r>
            <a:r>
              <a:rPr lang="en-US" sz="2000" baseline="-25000" dirty="0" smtClean="0">
                <a:latin typeface="Times New Roman" panose="02020603050405020304" pitchFamily="18" charset="0"/>
              </a:rPr>
              <a:t>1</a:t>
            </a:r>
            <a:r>
              <a:rPr lang="en-US" sz="2000" dirty="0" smtClean="0">
                <a:latin typeface="Times New Roman" panose="02020603050405020304" pitchFamily="18" charset="0"/>
              </a:rPr>
              <a:t> + </a:t>
            </a:r>
            <a:r>
              <a:rPr lang="en-CA" sz="2000" dirty="0" smtClean="0">
                <a:latin typeface="Times New Roman" panose="02020603050405020304" pitchFamily="18" charset="0"/>
              </a:rPr>
              <a:t>··· + </a:t>
            </a:r>
            <a:r>
              <a:rPr lang="en-CA" sz="2000" i="1" dirty="0" err="1" smtClean="0">
                <a:latin typeface="Symbol" panose="05050102010706020507" pitchFamily="18" charset="2"/>
              </a:rPr>
              <a:t>a</a:t>
            </a:r>
            <a:r>
              <a:rPr lang="en-CA" sz="2000" i="1" baseline="-25000" dirty="0" err="1" smtClean="0">
                <a:latin typeface="Times New Roman" panose="02020603050405020304" pitchFamily="18" charset="0"/>
              </a:rPr>
              <a:t>n</a:t>
            </a:r>
            <a:r>
              <a:rPr lang="en-CA" sz="2000" b="1" dirty="0" err="1" smtClean="0">
                <a:latin typeface="Times New Roman" panose="02020603050405020304" pitchFamily="18" charset="0"/>
              </a:rPr>
              <a:t>v</a:t>
            </a:r>
            <a:r>
              <a:rPr lang="en-CA" sz="2000" i="1" baseline="-25000" dirty="0" err="1" smtClean="0">
                <a:latin typeface="Times New Roman" panose="02020603050405020304" pitchFamily="18" charset="0"/>
              </a:rPr>
              <a:t>n</a:t>
            </a:r>
            <a:r>
              <a:rPr lang="en-CA" sz="2000" i="1" dirty="0">
                <a:latin typeface="Times New Roman" panose="02020603050405020304" pitchFamily="18" charset="0"/>
              </a:rPr>
              <a:t> </a:t>
            </a:r>
            <a:r>
              <a:rPr lang="en-CA" sz="2000" dirty="0" smtClean="0">
                <a:latin typeface="Times New Roman" panose="02020603050405020304" pitchFamily="18" charset="0"/>
              </a:rPr>
              <a:t>= </a:t>
            </a:r>
            <a:r>
              <a:rPr lang="en-CA" sz="2000" b="1" dirty="0" smtClean="0">
                <a:latin typeface="Times New Roman" panose="02020603050405020304" pitchFamily="18" charset="0"/>
              </a:rPr>
              <a:t>0</a:t>
            </a:r>
            <a:endParaRPr lang="en-CA" sz="2000" dirty="0" smtClean="0">
              <a:latin typeface="Times New Roman" panose="02020603050405020304" pitchFamily="18" charset="0"/>
            </a:endParaRPr>
          </a:p>
          <a:p>
            <a:pPr marL="0" indent="0">
              <a:buNone/>
            </a:pPr>
            <a:r>
              <a:rPr lang="en-US" sz="2000" dirty="0"/>
              <a:t>	</a:t>
            </a:r>
            <a:r>
              <a:rPr lang="en-US" sz="2000" dirty="0" smtClean="0"/>
              <a:t>is the trivial solution.</a:t>
            </a:r>
            <a:endParaRPr lang="en-US" dirty="0"/>
          </a:p>
          <a:p>
            <a:pPr marL="0" indent="0">
              <a:buNone/>
            </a:pPr>
            <a:r>
              <a:rPr lang="en-US" dirty="0" smtClean="0"/>
              <a:t>Proof:</a:t>
            </a:r>
            <a:endParaRPr lang="en-US" sz="2000" dirty="0" smtClean="0"/>
          </a:p>
          <a:p>
            <a:pPr marL="0" indent="0">
              <a:buNone/>
            </a:pPr>
            <a:r>
              <a:rPr lang="en-US" sz="2000" dirty="0" smtClean="0"/>
              <a:t>	The matrix </a:t>
            </a:r>
            <a:r>
              <a:rPr lang="en-US" sz="2000" i="1" dirty="0" smtClean="0"/>
              <a:t>V</a:t>
            </a:r>
            <a:r>
              <a:rPr lang="en-US" sz="2000" dirty="0" smtClean="0"/>
              <a:t> is an </a:t>
            </a:r>
            <a:r>
              <a:rPr lang="en-US" sz="2000" i="1" dirty="0" smtClean="0"/>
              <a:t>m</a:t>
            </a:r>
            <a:r>
              <a:rPr lang="en-US" sz="2000" dirty="0" smtClean="0"/>
              <a:t> </a:t>
            </a:r>
            <a:r>
              <a:rPr lang="en-CA" sz="2000" dirty="0"/>
              <a:t>×</a:t>
            </a:r>
            <a:r>
              <a:rPr lang="en-US" sz="2000" dirty="0" smtClean="0"/>
              <a:t> </a:t>
            </a:r>
            <a:r>
              <a:rPr lang="en-US" sz="2000" i="1" dirty="0" smtClean="0"/>
              <a:t>n</a:t>
            </a:r>
            <a:r>
              <a:rPr lang="en-US" sz="2000" dirty="0" smtClean="0"/>
              <a:t> matrix.</a:t>
            </a:r>
          </a:p>
          <a:p>
            <a:pPr marL="0" indent="0">
              <a:buNone/>
            </a:pPr>
            <a:r>
              <a:rPr lang="en-US" sz="2000" dirty="0"/>
              <a:t>	</a:t>
            </a:r>
            <a:r>
              <a:rPr lang="en-US" sz="2000" dirty="0" smtClean="0"/>
              <a:t>Consider solving (</a:t>
            </a:r>
            <a:r>
              <a:rPr lang="en-US" sz="2000" i="1" dirty="0" smtClean="0"/>
              <a:t>V</a:t>
            </a:r>
            <a:r>
              <a:rPr lang="en-CA" sz="2000" dirty="0"/>
              <a:t> </a:t>
            </a:r>
            <a:r>
              <a:rPr lang="en-CA" sz="2000" dirty="0" smtClean="0"/>
              <a:t>⋮ </a:t>
            </a:r>
            <a:r>
              <a:rPr lang="en-CA" sz="2000" b="1" dirty="0" smtClean="0"/>
              <a:t>0</a:t>
            </a:r>
            <a:r>
              <a:rPr lang="en-CA" sz="2000" i="1" baseline="-25000" dirty="0" smtClean="0"/>
              <a:t>m</a:t>
            </a:r>
            <a:r>
              <a:rPr lang="en-CA" sz="2000" dirty="0" smtClean="0"/>
              <a:t>). </a:t>
            </a:r>
          </a:p>
          <a:p>
            <a:pPr marL="0" indent="0">
              <a:buNone/>
            </a:pPr>
            <a:r>
              <a:rPr lang="en-US" sz="2000" dirty="0"/>
              <a:t>	</a:t>
            </a:r>
            <a:r>
              <a:rPr lang="en-US" sz="2000" dirty="0" smtClean="0"/>
              <a:t>If </a:t>
            </a:r>
            <a:r>
              <a:rPr lang="en-US" sz="2000" dirty="0" smtClean="0">
                <a:latin typeface="Times New Roman" panose="02020603050405020304" pitchFamily="18" charset="0"/>
              </a:rPr>
              <a:t>rank(</a:t>
            </a:r>
            <a:r>
              <a:rPr lang="en-US" sz="2000" i="1" dirty="0">
                <a:latin typeface="Times New Roman" panose="02020603050405020304" pitchFamily="18" charset="0"/>
              </a:rPr>
              <a:t>V</a:t>
            </a:r>
            <a:r>
              <a:rPr lang="en-CA" sz="2000" dirty="0">
                <a:latin typeface="Times New Roman" panose="02020603050405020304" pitchFamily="18" charset="0"/>
              </a:rPr>
              <a:t> ⋮ </a:t>
            </a:r>
            <a:r>
              <a:rPr lang="en-CA" sz="2000" b="1" dirty="0">
                <a:latin typeface="Times New Roman" panose="02020603050405020304" pitchFamily="18" charset="0"/>
              </a:rPr>
              <a:t>0</a:t>
            </a:r>
            <a:r>
              <a:rPr lang="en-CA" sz="2000" dirty="0" smtClean="0">
                <a:latin typeface="Times New Roman" panose="02020603050405020304" pitchFamily="18" charset="0"/>
              </a:rPr>
              <a:t>) = </a:t>
            </a:r>
            <a:r>
              <a:rPr lang="en-CA" sz="2000" i="1" dirty="0" smtClean="0">
                <a:latin typeface="Times New Roman" panose="02020603050405020304" pitchFamily="18" charset="0"/>
              </a:rPr>
              <a:t>n</a:t>
            </a:r>
            <a:r>
              <a:rPr lang="en-CA" sz="2000" dirty="0" smtClean="0"/>
              <a:t>, then there is a unique solution,</a:t>
            </a:r>
          </a:p>
          <a:p>
            <a:pPr marL="0" indent="0">
              <a:buNone/>
            </a:pPr>
            <a:r>
              <a:rPr lang="en-US" sz="2000" dirty="0"/>
              <a:t>	</a:t>
            </a:r>
            <a:r>
              <a:rPr lang="en-US" sz="2000" dirty="0" smtClean="0"/>
              <a:t>	and that unique solution is </a:t>
            </a:r>
            <a:r>
              <a:rPr lang="en-US" sz="2000" i="1" dirty="0" smtClean="0">
                <a:latin typeface="Symbol" panose="05050102010706020507" pitchFamily="18" charset="2"/>
              </a:rPr>
              <a:t>a</a:t>
            </a:r>
            <a:r>
              <a:rPr lang="en-US" sz="2000" baseline="-25000" dirty="0" smtClean="0">
                <a:latin typeface="Times New Roman" panose="02020603050405020304" pitchFamily="18" charset="0"/>
              </a:rPr>
              <a:t>1</a:t>
            </a:r>
            <a:r>
              <a:rPr lang="en-US" sz="2000" dirty="0" smtClean="0">
                <a:latin typeface="Times New Roman" panose="02020603050405020304" pitchFamily="18" charset="0"/>
              </a:rPr>
              <a:t> = </a:t>
            </a:r>
            <a:r>
              <a:rPr lang="en-CA" sz="2000" dirty="0">
                <a:latin typeface="Times New Roman" panose="02020603050405020304" pitchFamily="18" charset="0"/>
              </a:rPr>
              <a:t>··· </a:t>
            </a:r>
            <a:r>
              <a:rPr lang="en-CA" sz="2000" dirty="0" smtClean="0">
                <a:latin typeface="Times New Roman" panose="02020603050405020304" pitchFamily="18" charset="0"/>
              </a:rPr>
              <a:t>= </a:t>
            </a:r>
            <a:r>
              <a:rPr lang="en-CA" sz="2000" i="1" dirty="0" smtClean="0">
                <a:latin typeface="Symbol" panose="05050102010706020507" pitchFamily="18" charset="2"/>
              </a:rPr>
              <a:t>a</a:t>
            </a:r>
            <a:r>
              <a:rPr lang="en-CA" sz="2000" i="1" baseline="-25000" dirty="0" smtClean="0">
                <a:latin typeface="Times New Roman" panose="02020603050405020304" pitchFamily="18" charset="0"/>
              </a:rPr>
              <a:t>n</a:t>
            </a:r>
            <a:r>
              <a:rPr lang="en-CA" sz="2000" i="1" dirty="0" smtClean="0">
                <a:latin typeface="Times New Roman" panose="02020603050405020304" pitchFamily="18" charset="0"/>
              </a:rPr>
              <a:t> </a:t>
            </a:r>
            <a:r>
              <a:rPr lang="en-CA" sz="2000" dirty="0">
                <a:latin typeface="Times New Roman" panose="02020603050405020304" pitchFamily="18" charset="0"/>
              </a:rPr>
              <a:t>= </a:t>
            </a:r>
            <a:r>
              <a:rPr lang="en-CA" sz="2000" dirty="0" smtClean="0">
                <a:latin typeface="Times New Roman" panose="02020603050405020304" pitchFamily="18" charset="0"/>
              </a:rPr>
              <a:t>0.</a:t>
            </a:r>
            <a:endParaRPr lang="en-CA" sz="2000" dirty="0" smtClean="0"/>
          </a:p>
          <a:p>
            <a:pPr marL="0" indent="0">
              <a:buNone/>
            </a:pPr>
            <a:r>
              <a:rPr lang="en-US" sz="2000" dirty="0"/>
              <a:t>	If </a:t>
            </a:r>
            <a:r>
              <a:rPr lang="en-US" sz="2000" dirty="0">
                <a:latin typeface="Times New Roman" panose="02020603050405020304" pitchFamily="18" charset="0"/>
              </a:rPr>
              <a:t>rank(</a:t>
            </a:r>
            <a:r>
              <a:rPr lang="en-US" sz="2000" i="1" dirty="0">
                <a:latin typeface="Times New Roman" panose="02020603050405020304" pitchFamily="18" charset="0"/>
              </a:rPr>
              <a:t>V</a:t>
            </a:r>
            <a:r>
              <a:rPr lang="en-CA" sz="2000" dirty="0">
                <a:latin typeface="Times New Roman" panose="02020603050405020304" pitchFamily="18" charset="0"/>
              </a:rPr>
              <a:t> ⋮ </a:t>
            </a:r>
            <a:r>
              <a:rPr lang="en-CA" sz="2000" b="1" dirty="0">
                <a:latin typeface="Times New Roman" panose="02020603050405020304" pitchFamily="18" charset="0"/>
              </a:rPr>
              <a:t>0</a:t>
            </a:r>
            <a:r>
              <a:rPr lang="en-CA" sz="2000" dirty="0">
                <a:latin typeface="Times New Roman" panose="02020603050405020304" pitchFamily="18" charset="0"/>
              </a:rPr>
              <a:t>) </a:t>
            </a:r>
            <a:r>
              <a:rPr lang="en-CA" sz="2000" dirty="0" smtClean="0">
                <a:latin typeface="Times New Roman" panose="02020603050405020304" pitchFamily="18" charset="0"/>
              </a:rPr>
              <a:t>&lt; </a:t>
            </a:r>
            <a:r>
              <a:rPr lang="en-CA" sz="2000" i="1" dirty="0">
                <a:latin typeface="Times New Roman" panose="02020603050405020304" pitchFamily="18" charset="0"/>
              </a:rPr>
              <a:t>n</a:t>
            </a:r>
            <a:r>
              <a:rPr lang="en-CA" sz="2000" dirty="0"/>
              <a:t>, then </a:t>
            </a:r>
            <a:r>
              <a:rPr lang="en-US" sz="2000" dirty="0" smtClean="0"/>
              <a:t>there is at least one free variable,</a:t>
            </a:r>
          </a:p>
          <a:p>
            <a:pPr marL="0" indent="0">
              <a:buNone/>
            </a:pPr>
            <a:r>
              <a:rPr lang="en-US" sz="2000" dirty="0"/>
              <a:t>	</a:t>
            </a:r>
            <a:r>
              <a:rPr lang="en-US" sz="2000" dirty="0" smtClean="0"/>
              <a:t>	and so there are infinitely many solutions. </a:t>
            </a:r>
            <a:r>
              <a:rPr lang="en-CA" sz="2000" dirty="0" smtClean="0"/>
              <a:t>▮</a:t>
            </a:r>
            <a:endParaRPr lang="en-US" sz="2000" dirty="0" smtClean="0"/>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24</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893868195"/>
      </p:ext>
    </p:extLst>
  </p:cSld>
  <p:clrMapOvr>
    <a:masterClrMapping/>
  </p:clrMapOvr>
  <mc:AlternateContent xmlns:mc="http://schemas.openxmlformats.org/markup-compatibility/2006">
    <mc:Choice xmlns:p14="http://schemas.microsoft.com/office/powerpoint/2010/main" Requires="p14">
      <p:transition spd="slow" p14:dur="2000" advTm="128260"/>
    </mc:Choice>
    <mc:Fallback>
      <p:transition spd="slow" advTm="128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on linear dependence</a:t>
            </a:r>
            <a:endParaRPr lang="en-CA" dirty="0"/>
          </a:p>
        </p:txBody>
      </p:sp>
      <p:sp>
        <p:nvSpPr>
          <p:cNvPr id="3" name="Content Placeholder 2"/>
          <p:cNvSpPr>
            <a:spLocks noGrp="1"/>
          </p:cNvSpPr>
          <p:nvPr>
            <p:ph idx="1"/>
          </p:nvPr>
        </p:nvSpPr>
        <p:spPr/>
        <p:txBody>
          <a:bodyPr/>
          <a:lstStyle/>
          <a:p>
            <a:pPr marL="57150" indent="0">
              <a:buNone/>
            </a:pPr>
            <a:r>
              <a:rPr lang="en-US" dirty="0" smtClean="0"/>
              <a:t>Theorem</a:t>
            </a:r>
          </a:p>
          <a:p>
            <a:pPr marL="457200" lvl="1" indent="0">
              <a:buNone/>
            </a:pPr>
            <a:r>
              <a:rPr lang="en-US" dirty="0" smtClean="0"/>
              <a:t>Given a collection of </a:t>
            </a:r>
            <a:r>
              <a:rPr lang="en-US" sz="1900" i="1" dirty="0" smtClean="0">
                <a:latin typeface="Times New Roman" panose="02020603050405020304" pitchFamily="18" charset="0"/>
              </a:rPr>
              <a:t>n</a:t>
            </a:r>
            <a:r>
              <a:rPr lang="en-US" sz="1900" dirty="0" smtClean="0"/>
              <a:t> vectors </a:t>
            </a:r>
            <a:r>
              <a:rPr lang="en-US" sz="1900" b="1" dirty="0" smtClean="0">
                <a:latin typeface="Times New Roman" panose="02020603050405020304" pitchFamily="18" charset="0"/>
              </a:rPr>
              <a:t>v</a:t>
            </a:r>
            <a:r>
              <a:rPr lang="en-US" sz="1900" baseline="-25000" dirty="0" smtClean="0">
                <a:latin typeface="Times New Roman" panose="02020603050405020304" pitchFamily="18" charset="0"/>
              </a:rPr>
              <a:t>1</a:t>
            </a:r>
            <a:r>
              <a:rPr lang="en-US" sz="1900" dirty="0" smtClean="0">
                <a:latin typeface="Times New Roman" panose="02020603050405020304" pitchFamily="18" charset="0"/>
              </a:rPr>
              <a:t>, …, </a:t>
            </a:r>
            <a:r>
              <a:rPr lang="en-US" sz="1900" b="1" dirty="0" err="1" smtClean="0">
                <a:latin typeface="Times New Roman" panose="02020603050405020304" pitchFamily="18" charset="0"/>
              </a:rPr>
              <a:t>v</a:t>
            </a:r>
            <a:r>
              <a:rPr lang="en-US" sz="1900" i="1" baseline="-25000" dirty="0" err="1" smtClean="0">
                <a:latin typeface="Times New Roman" panose="02020603050405020304" pitchFamily="18" charset="0"/>
              </a:rPr>
              <a:t>n</a:t>
            </a:r>
            <a:r>
              <a:rPr lang="en-US" sz="1900" dirty="0" smtClean="0"/>
              <a:t> in </a:t>
            </a:r>
            <a:r>
              <a:rPr lang="en-US" sz="1900" b="1" dirty="0" smtClean="0">
                <a:latin typeface="Times New Roman" panose="02020603050405020304" pitchFamily="18" charset="0"/>
              </a:rPr>
              <a:t>R</a:t>
            </a:r>
            <a:r>
              <a:rPr lang="en-US" sz="1900" i="1" baseline="30000" dirty="0" smtClean="0">
                <a:latin typeface="Times New Roman" panose="02020603050405020304" pitchFamily="18" charset="0"/>
              </a:rPr>
              <a:t>m</a:t>
            </a:r>
            <a:r>
              <a:rPr lang="en-US" sz="1900" dirty="0" smtClean="0"/>
              <a:t> that is known to be linearly dependent, then there is a first vector </a:t>
            </a:r>
            <a:r>
              <a:rPr lang="en-US" sz="1900" b="1" dirty="0" err="1" smtClean="0"/>
              <a:t>v</a:t>
            </a:r>
            <a:r>
              <a:rPr lang="en-US" sz="1900" i="1" baseline="-25000" dirty="0" err="1" smtClean="0"/>
              <a:t>k</a:t>
            </a:r>
            <a:r>
              <a:rPr lang="en-US" sz="1900" dirty="0" smtClean="0"/>
              <a:t> that linearly depends on the first </a:t>
            </a:r>
            <a:r>
              <a:rPr lang="en-US" sz="1900" i="1" dirty="0" smtClean="0">
                <a:latin typeface="Times New Roman" panose="02020603050405020304" pitchFamily="18" charset="0"/>
              </a:rPr>
              <a:t>k</a:t>
            </a:r>
            <a:r>
              <a:rPr lang="en-US" sz="1900" dirty="0" smtClean="0">
                <a:latin typeface="Times New Roman" panose="02020603050405020304" pitchFamily="18" charset="0"/>
              </a:rPr>
              <a:t> – 1</a:t>
            </a:r>
            <a:r>
              <a:rPr lang="en-US" sz="1900" dirty="0" smtClean="0"/>
              <a:t> linearly independent vectors.</a:t>
            </a:r>
            <a:endParaRPr lang="en-US" dirty="0" smtClean="0"/>
          </a:p>
          <a:p>
            <a:pPr marL="0" indent="0">
              <a:buNone/>
            </a:pPr>
            <a:r>
              <a:rPr lang="en-US" dirty="0" smtClean="0"/>
              <a:t>Proof:</a:t>
            </a:r>
            <a:endParaRPr lang="en-US" sz="2000" dirty="0" smtClean="0"/>
          </a:p>
          <a:p>
            <a:pPr marL="0" indent="0">
              <a:buNone/>
            </a:pPr>
            <a:r>
              <a:rPr lang="en-US" sz="2000" dirty="0" smtClean="0"/>
              <a:t>	The matrix </a:t>
            </a:r>
            <a:r>
              <a:rPr lang="en-US" sz="2000" i="1" dirty="0" smtClean="0">
                <a:latin typeface="Times New Roman" panose="02020603050405020304" pitchFamily="18" charset="0"/>
              </a:rPr>
              <a:t>V</a:t>
            </a:r>
            <a:r>
              <a:rPr lang="en-US" sz="2000" dirty="0" smtClean="0"/>
              <a:t> must have </a:t>
            </a:r>
            <a:r>
              <a:rPr lang="en-US" sz="2000" dirty="0" smtClean="0">
                <a:latin typeface="Times New Roman" panose="02020603050405020304" pitchFamily="18" charset="0"/>
              </a:rPr>
              <a:t>rank( </a:t>
            </a:r>
            <a:r>
              <a:rPr lang="en-US" sz="2000" i="1" dirty="0" smtClean="0">
                <a:latin typeface="Times New Roman" panose="02020603050405020304" pitchFamily="18" charset="0"/>
              </a:rPr>
              <a:t>V</a:t>
            </a:r>
            <a:r>
              <a:rPr lang="en-US" sz="2000" dirty="0" smtClean="0">
                <a:latin typeface="Times New Roman" panose="02020603050405020304" pitchFamily="18" charset="0"/>
              </a:rPr>
              <a:t> ) &lt; </a:t>
            </a:r>
            <a:r>
              <a:rPr lang="en-US" sz="2000" i="1" dirty="0" smtClean="0">
                <a:latin typeface="Times New Roman" panose="02020603050405020304" pitchFamily="18" charset="0"/>
              </a:rPr>
              <a:t>n</a:t>
            </a:r>
            <a:r>
              <a:rPr lang="en-US" sz="2000" dirty="0" smtClean="0"/>
              <a:t>.</a:t>
            </a:r>
          </a:p>
          <a:p>
            <a:pPr marL="0" indent="0">
              <a:buNone/>
            </a:pPr>
            <a:r>
              <a:rPr lang="en-US" sz="2000" dirty="0"/>
              <a:t>	</a:t>
            </a:r>
            <a:r>
              <a:rPr lang="en-US" sz="2000" dirty="0" smtClean="0"/>
              <a:t>Thus, there is at least one free variable if we were solving </a:t>
            </a:r>
            <a:r>
              <a:rPr lang="en-US" sz="2000" dirty="0" smtClean="0">
                <a:latin typeface="Times New Roman" panose="02020603050405020304" pitchFamily="18" charset="0"/>
              </a:rPr>
              <a:t>(</a:t>
            </a:r>
            <a:r>
              <a:rPr lang="en-US" sz="2000" i="1" dirty="0" smtClean="0">
                <a:latin typeface="Times New Roman" panose="02020603050405020304" pitchFamily="18" charset="0"/>
              </a:rPr>
              <a:t>V </a:t>
            </a:r>
            <a:r>
              <a:rPr lang="en-CA" sz="2000" dirty="0" smtClean="0">
                <a:latin typeface="Times New Roman" panose="02020603050405020304" pitchFamily="18" charset="0"/>
              </a:rPr>
              <a:t>⋮ </a:t>
            </a:r>
            <a:r>
              <a:rPr lang="en-CA" sz="2000" b="1" dirty="0" smtClean="0">
                <a:latin typeface="Times New Roman" panose="02020603050405020304" pitchFamily="18" charset="0"/>
              </a:rPr>
              <a:t>0</a:t>
            </a:r>
            <a:r>
              <a:rPr lang="en-CA" sz="2000" dirty="0" smtClean="0">
                <a:latin typeface="Times New Roman" panose="02020603050405020304" pitchFamily="18" charset="0"/>
              </a:rPr>
              <a:t>)</a:t>
            </a:r>
            <a:r>
              <a:rPr lang="en-CA" sz="2000" dirty="0" smtClean="0"/>
              <a:t>.</a:t>
            </a:r>
            <a:endParaRPr lang="en-US" sz="2000" dirty="0" smtClean="0"/>
          </a:p>
          <a:p>
            <a:pPr marL="0" indent="0">
              <a:buNone/>
            </a:pPr>
            <a:r>
              <a:rPr lang="en-US" sz="2000" dirty="0"/>
              <a:t>	</a:t>
            </a:r>
            <a:r>
              <a:rPr lang="en-US" sz="2000" dirty="0" smtClean="0"/>
              <a:t>Find a row-equivalent matrix in row-echelon form.</a:t>
            </a:r>
          </a:p>
          <a:p>
            <a:pPr marL="0" indent="0">
              <a:buNone/>
            </a:pPr>
            <a:r>
              <a:rPr lang="en-US" sz="2000" dirty="0"/>
              <a:t>	</a:t>
            </a:r>
            <a:r>
              <a:rPr lang="en-US" sz="2000" dirty="0" smtClean="0"/>
              <a:t>From our algorithm, there is a first column that does not contain</a:t>
            </a:r>
            <a:br>
              <a:rPr lang="en-US" sz="2000" dirty="0" smtClean="0"/>
            </a:br>
            <a:r>
              <a:rPr lang="en-US" sz="2000" dirty="0" smtClean="0"/>
              <a:t>	a leading non-zero entry.</a:t>
            </a:r>
          </a:p>
          <a:p>
            <a:pPr marL="0" indent="0">
              <a:buNone/>
            </a:pPr>
            <a:r>
              <a:rPr lang="en-US" sz="2000" dirty="0"/>
              <a:t>	</a:t>
            </a:r>
            <a:r>
              <a:rPr lang="en-US" sz="2000" dirty="0" smtClean="0"/>
              <a:t>If it is the first column, that column must be the zero vector,</a:t>
            </a:r>
            <a:br>
              <a:rPr lang="en-US" sz="2000" dirty="0" smtClean="0"/>
            </a:br>
            <a:r>
              <a:rPr lang="en-US" sz="2000" dirty="0" smtClean="0"/>
              <a:t>		which is not linearly independent.</a:t>
            </a:r>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25</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20314825"/>
      </p:ext>
    </p:extLst>
  </p:cSld>
  <p:clrMapOvr>
    <a:masterClrMapping/>
  </p:clrMapOvr>
  <mc:AlternateContent xmlns:mc="http://schemas.openxmlformats.org/markup-compatibility/2006">
    <mc:Choice xmlns:p14="http://schemas.microsoft.com/office/powerpoint/2010/main" Requires="p14">
      <p:transition spd="slow" p14:dur="2000" advTm="134768"/>
    </mc:Choice>
    <mc:Fallback>
      <p:transition spd="slow" advTm="134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on linear dependence</a:t>
            </a:r>
            <a:endParaRPr lang="en-CA" dirty="0"/>
          </a:p>
        </p:txBody>
      </p:sp>
      <p:sp>
        <p:nvSpPr>
          <p:cNvPr id="3" name="Content Placeholder 2"/>
          <p:cNvSpPr>
            <a:spLocks noGrp="1"/>
          </p:cNvSpPr>
          <p:nvPr>
            <p:ph idx="1"/>
          </p:nvPr>
        </p:nvSpPr>
        <p:spPr>
          <a:xfrm>
            <a:off x="457199" y="1600200"/>
            <a:ext cx="8617131" cy="4525963"/>
          </a:xfrm>
        </p:spPr>
        <p:txBody>
          <a:bodyPr/>
          <a:lstStyle/>
          <a:p>
            <a:pPr marL="0" indent="0">
              <a:buNone/>
            </a:pPr>
            <a:r>
              <a:rPr lang="en-US" sz="2000" dirty="0"/>
              <a:t>	</a:t>
            </a:r>
            <a:r>
              <a:rPr lang="en-US" sz="2000" dirty="0" smtClean="0"/>
              <a:t>Otherwise, there is another first column that does not contain</a:t>
            </a:r>
            <a:br>
              <a:rPr lang="en-US" sz="2000" dirty="0" smtClean="0"/>
            </a:br>
            <a:r>
              <a:rPr lang="en-US" sz="2000" dirty="0" smtClean="0"/>
              <a:t>	a leading non-zero entry: let that be Column </a:t>
            </a:r>
            <a:r>
              <a:rPr lang="en-US" sz="2000" i="1" dirty="0" smtClean="0"/>
              <a:t>k</a:t>
            </a:r>
            <a:r>
              <a:rPr lang="en-US" sz="2000" dirty="0" smtClean="0"/>
              <a:t>.</a:t>
            </a: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smtClean="0"/>
          </a:p>
          <a:p>
            <a:pPr marL="0" indent="0">
              <a:buNone/>
            </a:pPr>
            <a:r>
              <a:rPr lang="en-US" sz="2000" dirty="0"/>
              <a:t>	</a:t>
            </a:r>
            <a:r>
              <a:rPr lang="en-US" sz="2000" dirty="0" smtClean="0"/>
              <a:t>Now, given the first </a:t>
            </a:r>
            <a:r>
              <a:rPr lang="en-US" sz="2000" i="1" dirty="0" smtClean="0">
                <a:latin typeface="Times New Roman" panose="02020603050405020304" pitchFamily="18" charset="0"/>
              </a:rPr>
              <a:t>k</a:t>
            </a:r>
            <a:r>
              <a:rPr lang="en-US" sz="2000" dirty="0" smtClean="0">
                <a:latin typeface="Times New Roman" panose="02020603050405020304" pitchFamily="18" charset="0"/>
              </a:rPr>
              <a:t> – 1</a:t>
            </a:r>
            <a:r>
              <a:rPr lang="en-US" sz="2000" dirty="0" smtClean="0"/>
              <a:t> vectors,</a:t>
            </a:r>
            <a:br>
              <a:rPr lang="en-US" sz="2000" dirty="0" smtClean="0"/>
            </a:br>
            <a:r>
              <a:rPr lang="en-US" sz="2000" dirty="0" smtClean="0"/>
              <a:t>		the matrix (</a:t>
            </a:r>
            <a:r>
              <a:rPr lang="en-US" sz="2000" b="1" dirty="0" smtClean="0"/>
              <a:t>v</a:t>
            </a:r>
            <a:r>
              <a:rPr lang="en-US" sz="2000" baseline="-25000" dirty="0" smtClean="0"/>
              <a:t>1 </a:t>
            </a:r>
            <a:r>
              <a:rPr lang="en-US" sz="2000" dirty="0" smtClean="0"/>
              <a:t> ···</a:t>
            </a:r>
            <a:r>
              <a:rPr lang="en-US" sz="2000" b="1" dirty="0" smtClean="0"/>
              <a:t> </a:t>
            </a:r>
            <a:r>
              <a:rPr lang="en-US" sz="2000" b="1" dirty="0" err="1" smtClean="0"/>
              <a:t>v</a:t>
            </a:r>
            <a:r>
              <a:rPr lang="en-US" sz="2000" i="1" baseline="-25000" dirty="0" err="1" smtClean="0"/>
              <a:t>k</a:t>
            </a:r>
            <a:r>
              <a:rPr lang="en-US" sz="2000" baseline="-25000" dirty="0">
                <a:latin typeface="Times New Roman" panose="02020603050405020304" pitchFamily="18" charset="0"/>
              </a:rPr>
              <a:t>–1</a:t>
            </a:r>
            <a:r>
              <a:rPr lang="en-US" sz="2000" dirty="0" smtClean="0"/>
              <a:t>) must have rank </a:t>
            </a:r>
            <a:r>
              <a:rPr lang="en-US" sz="2000" i="1" dirty="0" smtClean="0">
                <a:latin typeface="Times New Roman" panose="02020603050405020304" pitchFamily="18" charset="0"/>
              </a:rPr>
              <a:t>k</a:t>
            </a:r>
            <a:r>
              <a:rPr lang="en-US" sz="2000" dirty="0" smtClean="0">
                <a:latin typeface="Times New Roman" panose="02020603050405020304" pitchFamily="18" charset="0"/>
              </a:rPr>
              <a:t> – 1</a:t>
            </a:r>
            <a:r>
              <a:rPr lang="en-US" sz="2000" dirty="0" smtClean="0"/>
              <a:t>.</a:t>
            </a:r>
          </a:p>
          <a:p>
            <a:pPr marL="0" indent="0">
              <a:buNone/>
            </a:pPr>
            <a:r>
              <a:rPr lang="en-US" sz="2000" dirty="0"/>
              <a:t>	</a:t>
            </a:r>
            <a:r>
              <a:rPr lang="en-US" sz="2000" dirty="0" smtClean="0"/>
              <a:t>Thus, the augmented matrix </a:t>
            </a:r>
            <a:r>
              <a:rPr lang="en-US" sz="2000" dirty="0" smtClean="0">
                <a:latin typeface="Times New Roman" panose="02020603050405020304" pitchFamily="18" charset="0"/>
              </a:rPr>
              <a:t>(</a:t>
            </a:r>
            <a:r>
              <a:rPr lang="en-US" sz="2000" b="1" dirty="0"/>
              <a:t>v</a:t>
            </a:r>
            <a:r>
              <a:rPr lang="en-US" sz="2000" baseline="-25000" dirty="0"/>
              <a:t>1 </a:t>
            </a:r>
            <a:r>
              <a:rPr lang="en-US" sz="2000" dirty="0"/>
              <a:t> ···</a:t>
            </a:r>
            <a:r>
              <a:rPr lang="en-US" sz="2000" b="1" dirty="0"/>
              <a:t> </a:t>
            </a:r>
            <a:r>
              <a:rPr lang="en-US" sz="2000" b="1" dirty="0" err="1"/>
              <a:t>v</a:t>
            </a:r>
            <a:r>
              <a:rPr lang="en-US" sz="2000" i="1" baseline="-25000" dirty="0" err="1"/>
              <a:t>k</a:t>
            </a:r>
            <a:r>
              <a:rPr lang="en-US" sz="2000" baseline="-25000" dirty="0">
                <a:latin typeface="Times New Roman" panose="02020603050405020304" pitchFamily="18" charset="0"/>
              </a:rPr>
              <a:t>–1</a:t>
            </a:r>
            <a:r>
              <a:rPr lang="en-CA" sz="2000" dirty="0" smtClean="0">
                <a:latin typeface="Times New Roman" panose="02020603050405020304" pitchFamily="18" charset="0"/>
              </a:rPr>
              <a:t> </a:t>
            </a:r>
            <a:r>
              <a:rPr lang="en-CA" sz="2000" dirty="0">
                <a:latin typeface="Times New Roman" panose="02020603050405020304" pitchFamily="18" charset="0"/>
              </a:rPr>
              <a:t>⋮ </a:t>
            </a:r>
            <a:r>
              <a:rPr lang="en-US" sz="2000" b="1" dirty="0" err="1" smtClean="0">
                <a:latin typeface="Times New Roman" panose="02020603050405020304" pitchFamily="18" charset="0"/>
              </a:rPr>
              <a:t>v</a:t>
            </a:r>
            <a:r>
              <a:rPr lang="en-US" sz="2000" i="1" baseline="-25000" dirty="0" err="1" smtClean="0">
                <a:latin typeface="Times New Roman" panose="02020603050405020304" pitchFamily="18" charset="0"/>
              </a:rPr>
              <a:t>k</a:t>
            </a:r>
            <a:r>
              <a:rPr lang="en-US" sz="2000" dirty="0" smtClean="0">
                <a:latin typeface="Times New Roman" panose="02020603050405020304" pitchFamily="18" charset="0"/>
              </a:rPr>
              <a:t>)</a:t>
            </a:r>
            <a:r>
              <a:rPr lang="en-US" sz="2000" dirty="0" smtClean="0"/>
              <a:t> must also have rank </a:t>
            </a:r>
            <a:r>
              <a:rPr lang="en-US" sz="2000" i="1" dirty="0" smtClean="0">
                <a:latin typeface="Times New Roman" panose="02020603050405020304" pitchFamily="18" charset="0"/>
              </a:rPr>
              <a:t>k</a:t>
            </a:r>
            <a:r>
              <a:rPr lang="en-US" sz="2000" dirty="0" smtClean="0">
                <a:latin typeface="Times New Roman" panose="02020603050405020304" pitchFamily="18" charset="0"/>
              </a:rPr>
              <a:t> – 1</a:t>
            </a:r>
            <a:r>
              <a:rPr lang="en-US" sz="2000" dirty="0" smtClean="0"/>
              <a:t>.</a:t>
            </a:r>
          </a:p>
          <a:p>
            <a:pPr marL="0" indent="0">
              <a:buNone/>
            </a:pPr>
            <a:r>
              <a:rPr lang="en-US" sz="2000" dirty="0"/>
              <a:t>	</a:t>
            </a:r>
            <a:r>
              <a:rPr lang="en-US" sz="2000" dirty="0" smtClean="0"/>
              <a:t>Therefore, there is a unique solution for </a:t>
            </a:r>
            <a:r>
              <a:rPr lang="en-US" sz="2000" b="1" dirty="0" err="1" smtClean="0">
                <a:latin typeface="Times New Roman" panose="02020603050405020304" pitchFamily="18" charset="0"/>
              </a:rPr>
              <a:t>v</a:t>
            </a:r>
            <a:r>
              <a:rPr lang="en-US" sz="2000" b="1" i="1" baseline="-25000" dirty="0" err="1" smtClean="0">
                <a:latin typeface="Times New Roman" panose="02020603050405020304" pitchFamily="18" charset="0"/>
              </a:rPr>
              <a:t>k</a:t>
            </a:r>
            <a:r>
              <a:rPr lang="en-US" sz="2000" b="1" dirty="0" smtClean="0"/>
              <a:t> </a:t>
            </a:r>
            <a:r>
              <a:rPr lang="en-US" sz="2000" dirty="0" smtClean="0"/>
              <a:t>as a linear 	combination of the first </a:t>
            </a:r>
            <a:r>
              <a:rPr lang="en-US" sz="2000" i="1" dirty="0" smtClean="0">
                <a:latin typeface="Times New Roman" panose="02020603050405020304" pitchFamily="18" charset="0"/>
              </a:rPr>
              <a:t>k</a:t>
            </a:r>
            <a:r>
              <a:rPr lang="en-US" sz="2000" dirty="0" smtClean="0">
                <a:latin typeface="Times New Roman" panose="02020603050405020304" pitchFamily="18" charset="0"/>
              </a:rPr>
              <a:t> – 1</a:t>
            </a:r>
            <a:r>
              <a:rPr lang="en-US" sz="2000" dirty="0" smtClean="0"/>
              <a:t> linearly independent vectors. </a:t>
            </a:r>
            <a:r>
              <a:rPr lang="en-CA" sz="2000" dirty="0" smtClean="0"/>
              <a:t>▮</a:t>
            </a:r>
            <a:r>
              <a:rPr lang="en-US" sz="2000" dirty="0" smtClean="0"/>
              <a:t/>
            </a:r>
            <a:br>
              <a:rPr lang="en-US" sz="2000" dirty="0" smtClean="0"/>
            </a:br>
            <a:endParaRPr lang="en-US" sz="2000" dirty="0" smtClean="0"/>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26</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3139922055"/>
              </p:ext>
            </p:extLst>
          </p:nvPr>
        </p:nvGraphicFramePr>
        <p:xfrm>
          <a:off x="1838161" y="2581275"/>
          <a:ext cx="2052638" cy="1871663"/>
        </p:xfrm>
        <a:graphic>
          <a:graphicData uri="http://schemas.openxmlformats.org/presentationml/2006/ole">
            <mc:AlternateContent xmlns:mc="http://schemas.openxmlformats.org/markup-compatibility/2006">
              <mc:Choice xmlns:v="urn:schemas-microsoft-com:vml" Requires="v">
                <p:oleObj spid="_x0000_s434185" name="Equation" r:id="rId6" imgW="3047760" imgH="3022560" progId="Equation.DSMT4">
                  <p:embed/>
                </p:oleObj>
              </mc:Choice>
              <mc:Fallback>
                <p:oleObj name="Equation" r:id="rId6" imgW="3047760" imgH="3022560" progId="Equation.DSMT4">
                  <p:embed/>
                  <p:pic>
                    <p:nvPicPr>
                      <p:cNvPr id="0" name="Object 12"/>
                      <p:cNvPicPr>
                        <a:picLocks noChangeAspect="1" noChangeArrowheads="1"/>
                      </p:cNvPicPr>
                      <p:nvPr/>
                    </p:nvPicPr>
                    <p:blipFill>
                      <a:blip r:embed="rId7"/>
                      <a:srcRect/>
                      <a:stretch>
                        <a:fillRect/>
                      </a:stretch>
                    </p:blipFill>
                    <p:spPr bwMode="auto">
                      <a:xfrm>
                        <a:off x="1838161" y="2581275"/>
                        <a:ext cx="2052638" cy="1871663"/>
                      </a:xfrm>
                      <a:prstGeom prst="rect">
                        <a:avLst/>
                      </a:prstGeom>
                      <a:noFill/>
                      <a:ln>
                        <a:noFill/>
                      </a:ln>
                    </p:spPr>
                  </p:pic>
                </p:oleObj>
              </mc:Fallback>
            </mc:AlternateContent>
          </a:graphicData>
        </a:graphic>
      </p:graphicFrame>
      <p:cxnSp>
        <p:nvCxnSpPr>
          <p:cNvPr id="10" name="Straight Arrow Connector 9"/>
          <p:cNvCxnSpPr/>
          <p:nvPr/>
        </p:nvCxnSpPr>
        <p:spPr>
          <a:xfrm>
            <a:off x="2997134" y="2249714"/>
            <a:ext cx="7257" cy="290286"/>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19" name="Object 18"/>
          <p:cNvGraphicFramePr>
            <a:graphicFrameLocks noChangeAspect="1"/>
          </p:cNvGraphicFramePr>
          <p:nvPr>
            <p:extLst>
              <p:ext uri="{D42A27DB-BD31-4B8C-83A1-F6EECF244321}">
                <p14:modId xmlns:p14="http://schemas.microsoft.com/office/powerpoint/2010/main" val="2573237799"/>
              </p:ext>
            </p:extLst>
          </p:nvPr>
        </p:nvGraphicFramePr>
        <p:xfrm>
          <a:off x="6700221" y="2551068"/>
          <a:ext cx="1027112" cy="1871663"/>
        </p:xfrm>
        <a:graphic>
          <a:graphicData uri="http://schemas.openxmlformats.org/presentationml/2006/ole">
            <mc:AlternateContent xmlns:mc="http://schemas.openxmlformats.org/markup-compatibility/2006">
              <mc:Choice xmlns:v="urn:schemas-microsoft-com:vml" Requires="v">
                <p:oleObj spid="_x0000_s434186" name="Equation" r:id="rId8" imgW="1523880" imgH="3022560" progId="Equation.DSMT4">
                  <p:embed/>
                </p:oleObj>
              </mc:Choice>
              <mc:Fallback>
                <p:oleObj name="Equation" r:id="rId8" imgW="1523880" imgH="3022560" progId="Equation.DSMT4">
                  <p:embed/>
                  <p:pic>
                    <p:nvPicPr>
                      <p:cNvPr id="0" name=""/>
                      <p:cNvPicPr>
                        <a:picLocks noChangeAspect="1" noChangeArrowheads="1"/>
                      </p:cNvPicPr>
                      <p:nvPr/>
                    </p:nvPicPr>
                    <p:blipFill>
                      <a:blip r:embed="rId9"/>
                      <a:srcRect/>
                      <a:stretch>
                        <a:fillRect/>
                      </a:stretch>
                    </p:blipFill>
                    <p:spPr bwMode="auto">
                      <a:xfrm>
                        <a:off x="6700221" y="2551068"/>
                        <a:ext cx="1027112" cy="1871663"/>
                      </a:xfrm>
                      <a:prstGeom prst="rect">
                        <a:avLst/>
                      </a:prstGeom>
                      <a:noFill/>
                      <a:ln>
                        <a:noFill/>
                      </a:ln>
                    </p:spPr>
                  </p:pic>
                </p:oleObj>
              </mc:Fallback>
            </mc:AlternateContent>
          </a:graphicData>
        </a:graphic>
      </p:graphicFrame>
      <p:sp>
        <p:nvSpPr>
          <p:cNvPr id="20" name="Rounded Rectangle 19"/>
          <p:cNvSpPr/>
          <p:nvPr/>
        </p:nvSpPr>
        <p:spPr>
          <a:xfrm>
            <a:off x="2133534" y="2534194"/>
            <a:ext cx="766354" cy="191588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23" name="Object 22"/>
          <p:cNvGraphicFramePr>
            <a:graphicFrameLocks noChangeAspect="1"/>
          </p:cNvGraphicFramePr>
          <p:nvPr>
            <p:extLst>
              <p:ext uri="{D42A27DB-BD31-4B8C-83A1-F6EECF244321}">
                <p14:modId xmlns:p14="http://schemas.microsoft.com/office/powerpoint/2010/main" val="2590421946"/>
              </p:ext>
            </p:extLst>
          </p:nvPr>
        </p:nvGraphicFramePr>
        <p:xfrm>
          <a:off x="4298950" y="2541588"/>
          <a:ext cx="1719263" cy="1871662"/>
        </p:xfrm>
        <a:graphic>
          <a:graphicData uri="http://schemas.openxmlformats.org/presentationml/2006/ole">
            <mc:AlternateContent xmlns:mc="http://schemas.openxmlformats.org/markup-compatibility/2006">
              <mc:Choice xmlns:v="urn:schemas-microsoft-com:vml" Requires="v">
                <p:oleObj spid="_x0000_s434187" name="Equation" r:id="rId10" imgW="2552400" imgH="3022560" progId="Equation.DSMT4">
                  <p:embed/>
                </p:oleObj>
              </mc:Choice>
              <mc:Fallback>
                <p:oleObj name="Equation" r:id="rId10" imgW="2552400" imgH="3022560" progId="Equation.DSMT4">
                  <p:embed/>
                  <p:pic>
                    <p:nvPicPr>
                      <p:cNvPr id="0" name=""/>
                      <p:cNvPicPr>
                        <a:picLocks noChangeAspect="1" noChangeArrowheads="1"/>
                      </p:cNvPicPr>
                      <p:nvPr/>
                    </p:nvPicPr>
                    <p:blipFill>
                      <a:blip r:embed="rId11"/>
                      <a:srcRect/>
                      <a:stretch>
                        <a:fillRect/>
                      </a:stretch>
                    </p:blipFill>
                    <p:spPr bwMode="auto">
                      <a:xfrm>
                        <a:off x="4298950" y="2541588"/>
                        <a:ext cx="1719263" cy="1871662"/>
                      </a:xfrm>
                      <a:prstGeom prst="rect">
                        <a:avLst/>
                      </a:prstGeom>
                      <a:noFill/>
                      <a:ln>
                        <a:noFill/>
                      </a:ln>
                    </p:spPr>
                  </p:pic>
                </p:oleObj>
              </mc:Fallback>
            </mc:AlternateContent>
          </a:graphicData>
        </a:graphic>
      </p:graphicFrame>
      <p:pic>
        <p:nvPicPr>
          <p:cNvPr id="25" name="Audio 2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059990959"/>
      </p:ext>
    </p:extLst>
  </p:cSld>
  <p:clrMapOvr>
    <a:masterClrMapping/>
  </p:clrMapOvr>
  <mc:AlternateContent xmlns:mc="http://schemas.openxmlformats.org/markup-compatibility/2006">
    <mc:Choice xmlns:p14="http://schemas.microsoft.com/office/powerpoint/2010/main" Requires="p14">
      <p:transition spd="slow" p14:dur="2000" advTm="97906"/>
    </mc:Choice>
    <mc:Fallback>
      <p:transition spd="slow" advTm="97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0"/>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5"/>
                </p:tgtEl>
              </p:cMediaNode>
            </p:audio>
          </p:childTnLst>
        </p:cTn>
      </p:par>
    </p:tnLst>
    <p:bldLst>
      <p:bldP spid="20" grpId="0" animBg="1"/>
      <p:bldP spid="20"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Following this </a:t>
            </a:r>
            <a:r>
              <a:rPr lang="en-US" dirty="0"/>
              <a:t>topic</a:t>
            </a:r>
            <a:r>
              <a:rPr lang="en-US" dirty="0" smtClean="0"/>
              <a:t>, you now</a:t>
            </a:r>
          </a:p>
          <a:p>
            <a:pPr lvl="1"/>
            <a:r>
              <a:rPr lang="en-US" dirty="0" smtClean="0"/>
              <a:t>Understand when and how to determin</a:t>
            </a:r>
            <a:r>
              <a:rPr lang="en-US" dirty="0" smtClean="0"/>
              <a:t>e if a vector depends on a given collection of vectors</a:t>
            </a:r>
            <a:endParaRPr lang="en-US" dirty="0" smtClean="0"/>
          </a:p>
          <a:p>
            <a:pPr lvl="1"/>
            <a:r>
              <a:rPr lang="en-US" dirty="0" smtClean="0"/>
              <a:t>Know the definition of the rank of a matrix</a:t>
            </a:r>
            <a:endParaRPr lang="en-US" dirty="0" smtClean="0"/>
          </a:p>
          <a:p>
            <a:pPr lvl="1"/>
            <a:r>
              <a:rPr lang="en-US" dirty="0" smtClean="0">
                <a:latin typeface="Times New Roman" panose="02020603050405020304" pitchFamily="18" charset="0"/>
              </a:rPr>
              <a:t>Understand what is a linearly dependent and what is a linearly independent set of vectors</a:t>
            </a:r>
            <a:endParaRPr lang="en-US" dirty="0" smtClean="0">
              <a:latin typeface="Times New Roman" panose="02020603050405020304" pitchFamily="18" charset="0"/>
            </a:endParaRPr>
          </a:p>
          <a:p>
            <a:pPr lvl="1"/>
            <a:r>
              <a:rPr lang="en-US" dirty="0" smtClean="0">
                <a:latin typeface="Times New Roman" panose="02020603050405020304" pitchFamily="18" charset="0"/>
              </a:rPr>
              <a:t>Understand that a collection of </a:t>
            </a:r>
            <a:r>
              <a:rPr lang="en-US" i="1" dirty="0" smtClean="0">
                <a:latin typeface="Times New Roman" panose="02020603050405020304" pitchFamily="18" charset="0"/>
              </a:rPr>
              <a:t>n</a:t>
            </a:r>
            <a:r>
              <a:rPr lang="en-US" dirty="0">
                <a:latin typeface="Times New Roman" panose="02020603050405020304" pitchFamily="18" charset="0"/>
              </a:rPr>
              <a:t> </a:t>
            </a:r>
            <a:r>
              <a:rPr lang="en-US" dirty="0" smtClean="0">
                <a:latin typeface="Times New Roman" panose="02020603050405020304" pitchFamily="18" charset="0"/>
              </a:rPr>
              <a:t>vectors is linearly independent if and only the rank of the corresponding matrix is also </a:t>
            </a:r>
            <a:r>
              <a:rPr lang="en-US" i="1" dirty="0" smtClean="0">
                <a:latin typeface="Times New Roman" panose="02020603050405020304" pitchFamily="18" charset="0"/>
              </a:rPr>
              <a:t>n</a:t>
            </a:r>
            <a:endParaRPr lang="en-US" dirty="0" smtClean="0">
              <a:latin typeface="Times New Roman" panose="02020603050405020304" pitchFamily="18" charset="0"/>
            </a:endParaRPr>
          </a:p>
          <a:p>
            <a:pPr lvl="1"/>
            <a:r>
              <a:rPr lang="en-US" dirty="0" smtClean="0">
                <a:latin typeface="Times New Roman" panose="02020603050405020304" pitchFamily="18" charset="0"/>
              </a:rPr>
              <a:t>Are aware that, for example 5 vectors in </a:t>
            </a:r>
            <a:r>
              <a:rPr lang="en-US" b="1" dirty="0" smtClean="0">
                <a:latin typeface="Times New Roman" panose="02020603050405020304" pitchFamily="18" charset="0"/>
              </a:rPr>
              <a:t>R</a:t>
            </a:r>
            <a:r>
              <a:rPr lang="en-US" baseline="30000" dirty="0" smtClean="0">
                <a:latin typeface="Times New Roman" panose="02020603050405020304" pitchFamily="18" charset="0"/>
              </a:rPr>
              <a:t>4</a:t>
            </a:r>
            <a:r>
              <a:rPr lang="en-US" dirty="0" smtClean="0">
                <a:latin typeface="Times New Roman" panose="02020603050405020304" pitchFamily="18" charset="0"/>
              </a:rPr>
              <a:t> can never be linearly independent</a:t>
            </a:r>
          </a:p>
          <a:p>
            <a:pPr lvl="1"/>
            <a:r>
              <a:rPr lang="en-US" dirty="0" smtClean="0">
                <a:latin typeface="Times New Roman" panose="02020603050405020304" pitchFamily="18" charset="0"/>
              </a:rPr>
              <a:t>Are aware that, given </a:t>
            </a:r>
            <a:r>
              <a:rPr lang="en-US" i="1" dirty="0" smtClean="0">
                <a:latin typeface="Times New Roman" panose="02020603050405020304" pitchFamily="18" charset="0"/>
              </a:rPr>
              <a:t>n</a:t>
            </a:r>
            <a:r>
              <a:rPr lang="en-US" dirty="0" smtClean="0">
                <a:latin typeface="Times New Roman" panose="02020603050405020304" pitchFamily="18" charset="0"/>
              </a:rPr>
              <a:t> linearly dependent vectors, we can find a first vector that linearly depends on the previous linearly independent vectors</a:t>
            </a:r>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27</a:t>
            </a:fld>
            <a:endParaRPr lang="en-CA"/>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75975949"/>
      </p:ext>
    </p:extLst>
  </p:cSld>
  <p:clrMapOvr>
    <a:masterClrMapping/>
  </p:clrMapOvr>
  <mc:AlternateContent xmlns:mc="http://schemas.openxmlformats.org/markup-compatibility/2006">
    <mc:Choice xmlns:p14="http://schemas.microsoft.com/office/powerpoint/2010/main" Requires="p14">
      <p:transition spd="slow" p14:dur="2000" advTm="74440"/>
    </mc:Choice>
    <mc:Fallback>
      <p:transition spd="slow" advTm="74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a:t>
            </a:r>
            <a:r>
              <a:rPr lang="en-US" dirty="0" smtClean="0"/>
              <a:t>1]	</a:t>
            </a:r>
            <a:r>
              <a:rPr lang="en-US" dirty="0"/>
              <a:t>https://</a:t>
            </a:r>
            <a:r>
              <a:rPr lang="en-US" dirty="0" smtClean="0"/>
              <a:t>en.wikipedia.org/wiki/Linear_independence</a:t>
            </a:r>
            <a:endParaRPr lang="en-CA" dirty="0" smtClean="0"/>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28</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462"/>
    </mc:Choice>
    <mc:Fallback xmlns="">
      <p:transition spd="slow" advTm="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US" sz="1800" dirty="0" smtClean="0"/>
              <a:t>None so far.</a:t>
            </a:r>
            <a:endParaRPr lang="en-CA" sz="1800" dirty="0"/>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29</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86"/>
    </mc:Choice>
    <mc:Fallback xmlns="">
      <p:transition spd="slow" advTm="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a:t>
            </a:r>
            <a:endParaRPr lang="en-CA" dirty="0"/>
          </a:p>
        </p:txBody>
      </p:sp>
      <p:sp>
        <p:nvSpPr>
          <p:cNvPr id="3" name="Content Placeholder 2"/>
          <p:cNvSpPr>
            <a:spLocks noGrp="1"/>
          </p:cNvSpPr>
          <p:nvPr>
            <p:ph idx="1"/>
          </p:nvPr>
        </p:nvSpPr>
        <p:spPr/>
        <p:txBody>
          <a:bodyPr/>
          <a:lstStyle/>
          <a:p>
            <a:r>
              <a:rPr lang="en-US" dirty="0" smtClean="0"/>
              <a:t>A vector </a:t>
            </a:r>
            <a:r>
              <a:rPr lang="en-US" b="1" dirty="0" smtClean="0">
                <a:latin typeface="Times New Roman" panose="02020603050405020304" pitchFamily="18" charset="0"/>
              </a:rPr>
              <a:t>u</a:t>
            </a:r>
            <a:r>
              <a:rPr lang="en-US" dirty="0" smtClean="0"/>
              <a:t> is said to be </a:t>
            </a:r>
            <a:r>
              <a:rPr lang="en-US" i="1" dirty="0" smtClean="0"/>
              <a:t>linearly dependent </a:t>
            </a:r>
            <a:r>
              <a:rPr lang="en-US" dirty="0" smtClean="0"/>
              <a:t>on a collection of</a:t>
            </a:r>
            <a:br>
              <a:rPr lang="en-US" dirty="0" smtClean="0"/>
            </a:br>
            <a:r>
              <a:rPr lang="en-US" i="1" dirty="0" smtClean="0">
                <a:latin typeface="Times New Roman" panose="02020603050405020304" pitchFamily="18" charset="0"/>
              </a:rPr>
              <a:t>n</a:t>
            </a:r>
            <a:r>
              <a:rPr lang="en-US" dirty="0" smtClean="0"/>
              <a:t> vectors </a:t>
            </a:r>
            <a:r>
              <a:rPr lang="en-US" b="1" dirty="0" smtClean="0">
                <a:latin typeface="Times New Roman" panose="02020603050405020304" pitchFamily="18" charset="0"/>
              </a:rPr>
              <a:t>v</a:t>
            </a:r>
            <a:r>
              <a:rPr lang="en-US" baseline="-25000" dirty="0" smtClean="0">
                <a:latin typeface="Times New Roman" panose="02020603050405020304" pitchFamily="18" charset="0"/>
              </a:rPr>
              <a:t>1</a:t>
            </a:r>
            <a:r>
              <a:rPr lang="en-US" dirty="0" smtClean="0">
                <a:latin typeface="Times New Roman" panose="02020603050405020304" pitchFamily="18" charset="0"/>
              </a:rPr>
              <a:t>, …, </a:t>
            </a:r>
            <a:r>
              <a:rPr lang="en-US" b="1" dirty="0" err="1" smtClean="0">
                <a:latin typeface="Times New Roman" panose="02020603050405020304" pitchFamily="18" charset="0"/>
              </a:rPr>
              <a:t>v</a:t>
            </a:r>
            <a:r>
              <a:rPr lang="en-US" i="1" baseline="-25000" dirty="0" err="1" smtClean="0">
                <a:latin typeface="Times New Roman" panose="02020603050405020304" pitchFamily="18" charset="0"/>
              </a:rPr>
              <a:t>n</a:t>
            </a:r>
            <a:r>
              <a:rPr lang="en-US" dirty="0"/>
              <a:t> </a:t>
            </a:r>
            <a:r>
              <a:rPr lang="en-US" dirty="0" smtClean="0"/>
              <a:t>if </a:t>
            </a:r>
            <a:r>
              <a:rPr lang="en-US" b="1" dirty="0" smtClean="0"/>
              <a:t>u</a:t>
            </a:r>
            <a:r>
              <a:rPr lang="en-US" dirty="0" smtClean="0"/>
              <a:t> can be written as a linear combination</a:t>
            </a:r>
            <a:br>
              <a:rPr lang="en-US" dirty="0" smtClean="0"/>
            </a:br>
            <a:r>
              <a:rPr lang="en-US" dirty="0" smtClean="0"/>
              <a:t>of the vectors </a:t>
            </a:r>
            <a:r>
              <a:rPr lang="en-US" b="1" dirty="0">
                <a:latin typeface="Times New Roman" panose="02020603050405020304" pitchFamily="18" charset="0"/>
              </a:rPr>
              <a:t>v</a:t>
            </a:r>
            <a:r>
              <a:rPr lang="en-US" baseline="-25000" dirty="0">
                <a:latin typeface="Times New Roman" panose="02020603050405020304" pitchFamily="18" charset="0"/>
              </a:rPr>
              <a:t>1</a:t>
            </a:r>
            <a:r>
              <a:rPr lang="en-US" dirty="0">
                <a:latin typeface="Times New Roman" panose="02020603050405020304" pitchFamily="18" charset="0"/>
              </a:rPr>
              <a:t>, …, </a:t>
            </a:r>
            <a:r>
              <a:rPr lang="en-US" b="1" dirty="0" err="1" smtClean="0">
                <a:latin typeface="Times New Roman" panose="02020603050405020304" pitchFamily="18" charset="0"/>
              </a:rPr>
              <a:t>v</a:t>
            </a:r>
            <a:r>
              <a:rPr lang="en-US" i="1" baseline="-25000" dirty="0" err="1" smtClean="0">
                <a:latin typeface="Times New Roman" panose="02020603050405020304" pitchFamily="18" charset="0"/>
              </a:rPr>
              <a:t>n</a:t>
            </a:r>
            <a:endParaRPr lang="en-US" dirty="0" smtClean="0"/>
          </a:p>
          <a:p>
            <a:pPr lvl="1"/>
            <a:r>
              <a:rPr lang="en-US" dirty="0" smtClean="0"/>
              <a:t>That is, </a:t>
            </a:r>
            <a:r>
              <a:rPr lang="en-US" b="1" dirty="0" smtClean="0">
                <a:latin typeface="Times New Roman" panose="02020603050405020304" pitchFamily="18" charset="0"/>
              </a:rPr>
              <a:t>u</a:t>
            </a:r>
            <a:r>
              <a:rPr lang="en-US" dirty="0" smtClean="0"/>
              <a:t> is linearly dependent on </a:t>
            </a:r>
            <a:r>
              <a:rPr lang="en-US" b="1" dirty="0">
                <a:latin typeface="Times New Roman" panose="02020603050405020304" pitchFamily="18" charset="0"/>
              </a:rPr>
              <a:t>v</a:t>
            </a:r>
            <a:r>
              <a:rPr lang="en-US" baseline="-25000" dirty="0">
                <a:latin typeface="Times New Roman" panose="02020603050405020304" pitchFamily="18" charset="0"/>
              </a:rPr>
              <a:t>1</a:t>
            </a:r>
            <a:r>
              <a:rPr lang="en-US" dirty="0">
                <a:latin typeface="Times New Roman" panose="02020603050405020304" pitchFamily="18" charset="0"/>
              </a:rPr>
              <a:t>, …, </a:t>
            </a:r>
            <a:r>
              <a:rPr lang="en-US" b="1" dirty="0" err="1">
                <a:latin typeface="Times New Roman" panose="02020603050405020304" pitchFamily="18" charset="0"/>
              </a:rPr>
              <a:t>v</a:t>
            </a:r>
            <a:r>
              <a:rPr lang="en-US" i="1" baseline="-25000" dirty="0" err="1">
                <a:latin typeface="Times New Roman" panose="02020603050405020304" pitchFamily="18" charset="0"/>
              </a:rPr>
              <a:t>n</a:t>
            </a:r>
            <a:r>
              <a:rPr lang="en-US" dirty="0" smtClean="0"/>
              <a:t> if the problem</a:t>
            </a:r>
          </a:p>
          <a:p>
            <a:endParaRPr lang="en-US" dirty="0"/>
          </a:p>
          <a:p>
            <a:pPr marL="400050" lvl="1" indent="0">
              <a:buNone/>
            </a:pPr>
            <a:r>
              <a:rPr lang="en-US" dirty="0" smtClean="0"/>
              <a:t>      has at least one solution</a:t>
            </a:r>
          </a:p>
          <a:p>
            <a:pPr marL="400050" lvl="1" indent="0">
              <a:buNone/>
            </a:pPr>
            <a:endParaRPr lang="en-US" dirty="0" smtClean="0"/>
          </a:p>
          <a:p>
            <a:r>
              <a:rPr lang="en-US" dirty="0" smtClean="0"/>
              <a:t>If </a:t>
            </a:r>
            <a:r>
              <a:rPr lang="en-US" b="1" dirty="0" smtClean="0">
                <a:latin typeface="Times New Roman" panose="02020603050405020304" pitchFamily="18" charset="0"/>
              </a:rPr>
              <a:t>u</a:t>
            </a:r>
            <a:r>
              <a:rPr lang="en-US" dirty="0" smtClean="0"/>
              <a:t> </a:t>
            </a:r>
            <a:r>
              <a:rPr lang="en-US" dirty="0"/>
              <a:t>is </a:t>
            </a:r>
            <a:r>
              <a:rPr lang="en-US" dirty="0" smtClean="0"/>
              <a:t>not linearly </a:t>
            </a:r>
            <a:r>
              <a:rPr lang="en-US" dirty="0"/>
              <a:t>dependent on a collection of</a:t>
            </a:r>
            <a:br>
              <a:rPr lang="en-US" dirty="0"/>
            </a:br>
            <a:r>
              <a:rPr lang="en-US" i="1" dirty="0">
                <a:latin typeface="Times New Roman" panose="02020603050405020304" pitchFamily="18" charset="0"/>
              </a:rPr>
              <a:t>n</a:t>
            </a:r>
            <a:r>
              <a:rPr lang="en-US" dirty="0"/>
              <a:t> vectors </a:t>
            </a:r>
            <a:r>
              <a:rPr lang="en-US" b="1" dirty="0">
                <a:latin typeface="Times New Roman" panose="02020603050405020304" pitchFamily="18" charset="0"/>
              </a:rPr>
              <a:t>v</a:t>
            </a:r>
            <a:r>
              <a:rPr lang="en-US" baseline="-25000" dirty="0">
                <a:latin typeface="Times New Roman" panose="02020603050405020304" pitchFamily="18" charset="0"/>
              </a:rPr>
              <a:t>1</a:t>
            </a:r>
            <a:r>
              <a:rPr lang="en-US" dirty="0">
                <a:latin typeface="Times New Roman" panose="02020603050405020304" pitchFamily="18" charset="0"/>
              </a:rPr>
              <a:t>, …, </a:t>
            </a:r>
            <a:r>
              <a:rPr lang="en-US" b="1" dirty="0" err="1" smtClean="0">
                <a:latin typeface="Times New Roman" panose="02020603050405020304" pitchFamily="18" charset="0"/>
              </a:rPr>
              <a:t>v</a:t>
            </a:r>
            <a:r>
              <a:rPr lang="en-US" i="1" baseline="-25000" dirty="0" err="1" smtClean="0">
                <a:latin typeface="Times New Roman" panose="02020603050405020304" pitchFamily="18" charset="0"/>
              </a:rPr>
              <a:t>n</a:t>
            </a:r>
            <a:r>
              <a:rPr lang="en-US" dirty="0" smtClean="0"/>
              <a:t>, we say </a:t>
            </a:r>
            <a:r>
              <a:rPr lang="en-US" b="1" dirty="0" smtClean="0">
                <a:latin typeface="Times New Roman" panose="02020603050405020304" pitchFamily="18" charset="0"/>
              </a:rPr>
              <a:t>u</a:t>
            </a:r>
            <a:r>
              <a:rPr lang="en-US" dirty="0" smtClean="0"/>
              <a:t> is </a:t>
            </a:r>
            <a:r>
              <a:rPr lang="en-US" i="1" dirty="0" smtClean="0"/>
              <a:t>linearly independent </a:t>
            </a:r>
            <a:r>
              <a:rPr lang="en-US" dirty="0" smtClean="0"/>
              <a:t>of </a:t>
            </a:r>
            <a:r>
              <a:rPr lang="en-US" b="1" dirty="0" smtClean="0">
                <a:latin typeface="Times New Roman" panose="02020603050405020304" pitchFamily="18" charset="0"/>
              </a:rPr>
              <a:t>v</a:t>
            </a:r>
            <a:r>
              <a:rPr lang="en-US" baseline="-25000" dirty="0" smtClean="0">
                <a:latin typeface="Times New Roman" panose="02020603050405020304" pitchFamily="18" charset="0"/>
              </a:rPr>
              <a:t>1</a:t>
            </a:r>
            <a:r>
              <a:rPr lang="en-US" dirty="0">
                <a:latin typeface="Times New Roman" panose="02020603050405020304" pitchFamily="18" charset="0"/>
              </a:rPr>
              <a:t>, …, </a:t>
            </a:r>
            <a:r>
              <a:rPr lang="en-US" b="1" dirty="0" err="1" smtClean="0">
                <a:latin typeface="Times New Roman" panose="02020603050405020304" pitchFamily="18" charset="0"/>
              </a:rPr>
              <a:t>v</a:t>
            </a:r>
            <a:r>
              <a:rPr lang="en-US" i="1" baseline="-25000" dirty="0" err="1" smtClean="0">
                <a:latin typeface="Times New Roman" panose="02020603050405020304" pitchFamily="18" charset="0"/>
              </a:rPr>
              <a:t>n</a:t>
            </a:r>
            <a:endParaRPr lang="en-US" dirty="0"/>
          </a:p>
          <a:p>
            <a:pPr lvl="1"/>
            <a:r>
              <a:rPr lang="en-US" dirty="0"/>
              <a:t>That is, </a:t>
            </a:r>
            <a:r>
              <a:rPr lang="en-US" dirty="0" smtClean="0"/>
              <a:t>the </a:t>
            </a:r>
            <a:r>
              <a:rPr lang="en-US" dirty="0"/>
              <a:t>problem</a:t>
            </a:r>
          </a:p>
          <a:p>
            <a:endParaRPr lang="en-US" dirty="0"/>
          </a:p>
          <a:p>
            <a:pPr marL="400050" lvl="1" indent="0">
              <a:buNone/>
            </a:pPr>
            <a:r>
              <a:rPr lang="en-US" dirty="0"/>
              <a:t>      </a:t>
            </a:r>
            <a:r>
              <a:rPr lang="en-US" dirty="0" smtClean="0"/>
              <a:t>has no solutions</a:t>
            </a:r>
            <a:endParaRPr lang="en-US" dirty="0"/>
          </a:p>
          <a:p>
            <a:pPr marL="400050" lvl="1" indent="0">
              <a:buNone/>
            </a:pPr>
            <a:endParaRPr lang="en-US" dirty="0" smtClean="0"/>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3</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3899276809"/>
              </p:ext>
            </p:extLst>
          </p:nvPr>
        </p:nvGraphicFramePr>
        <p:xfrm>
          <a:off x="3363480" y="3126509"/>
          <a:ext cx="2432050" cy="361950"/>
        </p:xfrm>
        <a:graphic>
          <a:graphicData uri="http://schemas.openxmlformats.org/presentationml/2006/ole">
            <mc:AlternateContent xmlns:mc="http://schemas.openxmlformats.org/markup-compatibility/2006">
              <mc:Choice xmlns:v="urn:schemas-microsoft-com:vml" Requires="v">
                <p:oleObj spid="_x0000_s401428" name="Equation" r:id="rId6" imgW="2044440" imgH="330120" progId="Equation.DSMT4">
                  <p:embed/>
                </p:oleObj>
              </mc:Choice>
              <mc:Fallback>
                <p:oleObj name="Equation" r:id="rId6" imgW="2044440" imgH="330120" progId="Equation.DSMT4">
                  <p:embed/>
                  <p:pic>
                    <p:nvPicPr>
                      <p:cNvPr id="0" name="Object 11"/>
                      <p:cNvPicPr>
                        <a:picLocks noChangeAspect="1" noChangeArrowheads="1"/>
                      </p:cNvPicPr>
                      <p:nvPr/>
                    </p:nvPicPr>
                    <p:blipFill>
                      <a:blip r:embed="rId7"/>
                      <a:srcRect/>
                      <a:stretch>
                        <a:fillRect/>
                      </a:stretch>
                    </p:blipFill>
                    <p:spPr bwMode="auto">
                      <a:xfrm>
                        <a:off x="3363480" y="3126509"/>
                        <a:ext cx="24320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10697592"/>
              </p:ext>
            </p:extLst>
          </p:nvPr>
        </p:nvGraphicFramePr>
        <p:xfrm>
          <a:off x="3349625" y="5440218"/>
          <a:ext cx="2432050" cy="361950"/>
        </p:xfrm>
        <a:graphic>
          <a:graphicData uri="http://schemas.openxmlformats.org/presentationml/2006/ole">
            <mc:AlternateContent xmlns:mc="http://schemas.openxmlformats.org/markup-compatibility/2006">
              <mc:Choice xmlns:v="urn:schemas-microsoft-com:vml" Requires="v">
                <p:oleObj spid="_x0000_s401429" name="Equation" r:id="rId8" imgW="2044440" imgH="330120" progId="Equation.DSMT4">
                  <p:embed/>
                </p:oleObj>
              </mc:Choice>
              <mc:Fallback>
                <p:oleObj name="Equation" r:id="rId8" imgW="2044440" imgH="330120" progId="Equation.DSMT4">
                  <p:embed/>
                  <p:pic>
                    <p:nvPicPr>
                      <p:cNvPr id="0" name=""/>
                      <p:cNvPicPr>
                        <a:picLocks noChangeAspect="1" noChangeArrowheads="1"/>
                      </p:cNvPicPr>
                      <p:nvPr/>
                    </p:nvPicPr>
                    <p:blipFill>
                      <a:blip r:embed="rId7"/>
                      <a:srcRect/>
                      <a:stretch>
                        <a:fillRect/>
                      </a:stretch>
                    </p:blipFill>
                    <p:spPr bwMode="auto">
                      <a:xfrm>
                        <a:off x="3349625" y="5440218"/>
                        <a:ext cx="24320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3" name="Audio 1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675085397"/>
      </p:ext>
    </p:extLst>
  </p:cSld>
  <p:clrMapOvr>
    <a:masterClrMapping/>
  </p:clrMapOvr>
  <mc:AlternateContent xmlns:mc="http://schemas.openxmlformats.org/markup-compatibility/2006">
    <mc:Choice xmlns:p14="http://schemas.microsoft.com/office/powerpoint/2010/main" Requires="p14">
      <p:transition spd="slow" p14:dur="2000" advTm="89775"/>
    </mc:Choice>
    <mc:Fallback>
      <p:transition spd="slow" advTm="89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r>
              <a:rPr lang="en-CA" sz="1800" dirty="0" smtClean="0"/>
              <a:t>.</a:t>
            </a:r>
          </a:p>
          <a:p>
            <a:pPr marL="0" indent="0">
              <a:buNone/>
            </a:pPr>
            <a:endParaRPr lang="en-CA" sz="105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Linear dependence and independence of vectors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30</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577"/>
    </mc:Choice>
    <mc:Fallback xmlns="">
      <p:transition spd="slow" advTm="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smtClean="0"/>
              <a:t>ne</a:t>
            </a:r>
            <a:r>
              <a:rPr lang="en-CA" smtClean="0"/>
              <a:t> 112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31</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2766"/>
    </mc:Choice>
    <mc:Fallback xmlns="">
      <p:transition spd="slow" advTm="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zero vector</a:t>
            </a:r>
            <a:endParaRPr lang="en-CA" dirty="0"/>
          </a:p>
        </p:txBody>
      </p:sp>
      <p:sp>
        <p:nvSpPr>
          <p:cNvPr id="3" name="Content Placeholder 2"/>
          <p:cNvSpPr>
            <a:spLocks noGrp="1"/>
          </p:cNvSpPr>
          <p:nvPr>
            <p:ph idx="1"/>
          </p:nvPr>
        </p:nvSpPr>
        <p:spPr/>
        <p:txBody>
          <a:bodyPr/>
          <a:lstStyle/>
          <a:p>
            <a:r>
              <a:rPr lang="en-US" dirty="0" smtClean="0"/>
              <a:t>Note that the vector </a:t>
            </a:r>
            <a:r>
              <a:rPr lang="en-US" b="1" dirty="0" smtClean="0">
                <a:latin typeface="Times New Roman" panose="02020603050405020304" pitchFamily="18" charset="0"/>
              </a:rPr>
              <a:t>0</a:t>
            </a:r>
            <a:r>
              <a:rPr lang="en-US" i="1" baseline="-25000" dirty="0" smtClean="0">
                <a:latin typeface="Times New Roman" panose="02020603050405020304" pitchFamily="18" charset="0"/>
              </a:rPr>
              <a:t>m</a:t>
            </a:r>
            <a:r>
              <a:rPr lang="en-US" dirty="0" smtClean="0"/>
              <a:t> is </a:t>
            </a:r>
            <a:r>
              <a:rPr lang="en-US" i="1" dirty="0" smtClean="0"/>
              <a:t>linearly dependent </a:t>
            </a:r>
            <a:r>
              <a:rPr lang="en-US" dirty="0" smtClean="0"/>
              <a:t>on any collection of </a:t>
            </a:r>
            <a:r>
              <a:rPr lang="en-US" i="1" dirty="0" smtClean="0">
                <a:latin typeface="Times New Roman" panose="02020603050405020304" pitchFamily="18" charset="0"/>
              </a:rPr>
              <a:t>n</a:t>
            </a:r>
            <a:r>
              <a:rPr lang="en-US" dirty="0" smtClean="0"/>
              <a:t> </a:t>
            </a:r>
            <a:r>
              <a:rPr lang="en-US" i="1" dirty="0" smtClean="0"/>
              <a:t>m-</a:t>
            </a:r>
            <a:r>
              <a:rPr lang="en-US" dirty="0" smtClean="0"/>
              <a:t>dimensional</a:t>
            </a:r>
            <a:r>
              <a:rPr lang="en-US" i="1" dirty="0" smtClean="0"/>
              <a:t> </a:t>
            </a:r>
            <a:r>
              <a:rPr lang="en-US" dirty="0" smtClean="0"/>
              <a:t>vectors as </a:t>
            </a:r>
            <a:br>
              <a:rPr lang="en-US" dirty="0" smtClean="0"/>
            </a:br>
            <a:endParaRPr lang="en-US" dirty="0" smtClean="0"/>
          </a:p>
          <a:p>
            <a:pPr marL="0" indent="0">
              <a:buNone/>
            </a:pPr>
            <a:r>
              <a:rPr lang="en-US" dirty="0"/>
              <a:t> </a:t>
            </a:r>
            <a:r>
              <a:rPr lang="en-US" dirty="0" smtClean="0"/>
              <a:t>     always has at least one solution: </a:t>
            </a:r>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4</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4040427518"/>
              </p:ext>
            </p:extLst>
          </p:nvPr>
        </p:nvGraphicFramePr>
        <p:xfrm>
          <a:off x="3303588" y="2325688"/>
          <a:ext cx="2552700" cy="361950"/>
        </p:xfrm>
        <a:graphic>
          <a:graphicData uri="http://schemas.openxmlformats.org/presentationml/2006/ole">
            <mc:AlternateContent xmlns:mc="http://schemas.openxmlformats.org/markup-compatibility/2006">
              <mc:Choice xmlns:v="urn:schemas-microsoft-com:vml" Requires="v">
                <p:oleObj spid="_x0000_s415758" name="Equation" r:id="rId6" imgW="2145960" imgH="330120" progId="Equation.DSMT4">
                  <p:embed/>
                </p:oleObj>
              </mc:Choice>
              <mc:Fallback>
                <p:oleObj name="Equation" r:id="rId6" imgW="2145960" imgH="330120" progId="Equation.DSMT4">
                  <p:embed/>
                  <p:pic>
                    <p:nvPicPr>
                      <p:cNvPr id="0" name=""/>
                      <p:cNvPicPr>
                        <a:picLocks noChangeAspect="1" noChangeArrowheads="1"/>
                      </p:cNvPicPr>
                      <p:nvPr/>
                    </p:nvPicPr>
                    <p:blipFill>
                      <a:blip r:embed="rId7"/>
                      <a:srcRect/>
                      <a:stretch>
                        <a:fillRect/>
                      </a:stretch>
                    </p:blipFill>
                    <p:spPr bwMode="auto">
                      <a:xfrm>
                        <a:off x="3303588" y="2325688"/>
                        <a:ext cx="25527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049837562"/>
              </p:ext>
            </p:extLst>
          </p:nvPr>
        </p:nvGraphicFramePr>
        <p:xfrm>
          <a:off x="3400302" y="3052994"/>
          <a:ext cx="2142649" cy="398145"/>
        </p:xfrm>
        <a:graphic>
          <a:graphicData uri="http://schemas.openxmlformats.org/presentationml/2006/ole">
            <mc:AlternateContent xmlns:mc="http://schemas.openxmlformats.org/markup-compatibility/2006">
              <mc:Choice xmlns:v="urn:schemas-microsoft-com:vml" Requires="v">
                <p:oleObj spid="_x0000_s415759" name="Equation" r:id="rId8" imgW="1638000" imgH="330120" progId="Equation.DSMT4">
                  <p:embed/>
                </p:oleObj>
              </mc:Choice>
              <mc:Fallback>
                <p:oleObj name="Equation" r:id="rId8" imgW="1638000" imgH="330120" progId="Equation.DSMT4">
                  <p:embed/>
                  <p:pic>
                    <p:nvPicPr>
                      <p:cNvPr id="0" name=""/>
                      <p:cNvPicPr>
                        <a:picLocks noChangeAspect="1" noChangeArrowheads="1"/>
                      </p:cNvPicPr>
                      <p:nvPr/>
                    </p:nvPicPr>
                    <p:blipFill>
                      <a:blip r:embed="rId9"/>
                      <a:srcRect/>
                      <a:stretch>
                        <a:fillRect/>
                      </a:stretch>
                    </p:blipFill>
                    <p:spPr bwMode="auto">
                      <a:xfrm>
                        <a:off x="3400302" y="3052994"/>
                        <a:ext cx="2142649" cy="398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 name="Audio 1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829463725"/>
      </p:ext>
    </p:extLst>
  </p:cSld>
  <p:clrMapOvr>
    <a:masterClrMapping/>
  </p:clrMapOvr>
  <mc:AlternateContent xmlns:mc="http://schemas.openxmlformats.org/markup-compatibility/2006">
    <mc:Choice xmlns:p14="http://schemas.microsoft.com/office/powerpoint/2010/main" Requires="p14">
      <p:transition spd="slow" p14:dur="2000" advTm="50590"/>
    </mc:Choice>
    <mc:Fallback>
      <p:transition spd="slow" advTm="50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a:t>
            </a:r>
            <a:endParaRPr lang="en-CA" dirty="0"/>
          </a:p>
        </p:txBody>
      </p:sp>
      <p:sp>
        <p:nvSpPr>
          <p:cNvPr id="3" name="Content Placeholder 2"/>
          <p:cNvSpPr>
            <a:spLocks noGrp="1"/>
          </p:cNvSpPr>
          <p:nvPr>
            <p:ph idx="1"/>
          </p:nvPr>
        </p:nvSpPr>
        <p:spPr/>
        <p:txBody>
          <a:bodyPr/>
          <a:lstStyle/>
          <a:p>
            <a:r>
              <a:rPr lang="en-US" dirty="0" smtClean="0"/>
              <a:t>Thus, saying that a vector </a:t>
            </a:r>
            <a:r>
              <a:rPr lang="en-US" b="1" dirty="0" smtClean="0"/>
              <a:t>u</a:t>
            </a:r>
            <a:r>
              <a:rPr lang="en-US" dirty="0" smtClean="0"/>
              <a:t> is linearly dependent on a collection of vectors</a:t>
            </a:r>
            <a:r>
              <a:rPr lang="en-US" b="1" dirty="0" smtClean="0"/>
              <a:t> </a:t>
            </a:r>
            <a:r>
              <a:rPr lang="en-US" b="1" dirty="0">
                <a:latin typeface="Times New Roman" panose="02020603050405020304" pitchFamily="18" charset="0"/>
              </a:rPr>
              <a:t>v</a:t>
            </a:r>
            <a:r>
              <a:rPr lang="en-US" baseline="-25000" dirty="0">
                <a:latin typeface="Times New Roman" panose="02020603050405020304" pitchFamily="18" charset="0"/>
              </a:rPr>
              <a:t>1</a:t>
            </a:r>
            <a:r>
              <a:rPr lang="en-US" dirty="0">
                <a:latin typeface="Times New Roman" panose="02020603050405020304" pitchFamily="18" charset="0"/>
              </a:rPr>
              <a:t>, …, </a:t>
            </a:r>
            <a:r>
              <a:rPr lang="en-US" b="1" dirty="0" err="1">
                <a:latin typeface="Times New Roman" panose="02020603050405020304" pitchFamily="18" charset="0"/>
              </a:rPr>
              <a:t>v</a:t>
            </a:r>
            <a:r>
              <a:rPr lang="en-US" i="1" baseline="-25000" dirty="0" err="1">
                <a:latin typeface="Times New Roman" panose="02020603050405020304" pitchFamily="18" charset="0"/>
              </a:rPr>
              <a:t>n</a:t>
            </a:r>
            <a:r>
              <a:rPr lang="en-US" dirty="0"/>
              <a:t> </a:t>
            </a:r>
            <a:r>
              <a:rPr lang="en-US" dirty="0" smtClean="0"/>
              <a:t>is the same as saying that the system of linear equations corresponding to </a:t>
            </a:r>
          </a:p>
          <a:p>
            <a:pPr marL="0" indent="0">
              <a:buNone/>
            </a:pPr>
            <a:endParaRPr lang="en-US" dirty="0" smtClean="0"/>
          </a:p>
          <a:p>
            <a:pPr marL="0" indent="0">
              <a:buNone/>
            </a:pPr>
            <a:r>
              <a:rPr lang="en-US" dirty="0" smtClean="0"/>
              <a:t>      has at least one solution </a:t>
            </a:r>
          </a:p>
          <a:p>
            <a:pPr marL="0" indent="0">
              <a:buNone/>
            </a:pPr>
            <a:endParaRPr lang="en-US" dirty="0"/>
          </a:p>
          <a:p>
            <a:r>
              <a:rPr lang="en-US" dirty="0" smtClean="0"/>
              <a:t>Similarly</a:t>
            </a:r>
            <a:r>
              <a:rPr lang="en-US" dirty="0"/>
              <a:t>, saying that a vector </a:t>
            </a:r>
            <a:r>
              <a:rPr lang="en-US" b="1" dirty="0"/>
              <a:t>u</a:t>
            </a:r>
            <a:r>
              <a:rPr lang="en-US" dirty="0"/>
              <a:t> is linearly </a:t>
            </a:r>
            <a:r>
              <a:rPr lang="en-US" dirty="0" smtClean="0"/>
              <a:t>independent of a </a:t>
            </a:r>
            <a:r>
              <a:rPr lang="en-US" dirty="0"/>
              <a:t>collection of vectors</a:t>
            </a:r>
            <a:r>
              <a:rPr lang="en-US" b="1" dirty="0"/>
              <a:t> </a:t>
            </a:r>
            <a:r>
              <a:rPr lang="en-US" b="1" dirty="0">
                <a:latin typeface="Times New Roman" panose="02020603050405020304" pitchFamily="18" charset="0"/>
              </a:rPr>
              <a:t>v</a:t>
            </a:r>
            <a:r>
              <a:rPr lang="en-US" baseline="-25000" dirty="0">
                <a:latin typeface="Times New Roman" panose="02020603050405020304" pitchFamily="18" charset="0"/>
              </a:rPr>
              <a:t>1</a:t>
            </a:r>
            <a:r>
              <a:rPr lang="en-US" dirty="0">
                <a:latin typeface="Times New Roman" panose="02020603050405020304" pitchFamily="18" charset="0"/>
              </a:rPr>
              <a:t>, …, </a:t>
            </a:r>
            <a:r>
              <a:rPr lang="en-US" b="1" dirty="0" err="1">
                <a:latin typeface="Times New Roman" panose="02020603050405020304" pitchFamily="18" charset="0"/>
              </a:rPr>
              <a:t>v</a:t>
            </a:r>
            <a:r>
              <a:rPr lang="en-US" i="1" baseline="-25000" dirty="0" err="1">
                <a:latin typeface="Times New Roman" panose="02020603050405020304" pitchFamily="18" charset="0"/>
              </a:rPr>
              <a:t>n</a:t>
            </a:r>
            <a:r>
              <a:rPr lang="en-US" dirty="0"/>
              <a:t> is the same as saying that the system of linear equations corresponding to </a:t>
            </a:r>
          </a:p>
          <a:p>
            <a:pPr marL="0" indent="0">
              <a:buNone/>
            </a:pPr>
            <a:endParaRPr lang="en-US" dirty="0"/>
          </a:p>
          <a:p>
            <a:pPr marL="0" indent="0">
              <a:buNone/>
            </a:pPr>
            <a:r>
              <a:rPr lang="en-US" dirty="0"/>
              <a:t>      </a:t>
            </a:r>
            <a:r>
              <a:rPr lang="en-US" dirty="0" smtClean="0"/>
              <a:t>has no solution</a:t>
            </a:r>
            <a:endParaRPr lang="en-US" dirty="0"/>
          </a:p>
          <a:p>
            <a:endParaRPr lang="en-US" dirty="0" smtClean="0"/>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5</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3244338176"/>
              </p:ext>
            </p:extLst>
          </p:nvPr>
        </p:nvGraphicFramePr>
        <p:xfrm>
          <a:off x="3623396" y="2709717"/>
          <a:ext cx="2432050" cy="361950"/>
        </p:xfrm>
        <a:graphic>
          <a:graphicData uri="http://schemas.openxmlformats.org/presentationml/2006/ole">
            <mc:AlternateContent xmlns:mc="http://schemas.openxmlformats.org/markup-compatibility/2006">
              <mc:Choice xmlns:v="urn:schemas-microsoft-com:vml" Requires="v">
                <p:oleObj spid="_x0000_s416785" name="Equation" r:id="rId6" imgW="2044440" imgH="330120" progId="Equation.DSMT4">
                  <p:embed/>
                </p:oleObj>
              </mc:Choice>
              <mc:Fallback>
                <p:oleObj name="Equation" r:id="rId6" imgW="2044440" imgH="330120" progId="Equation.DSMT4">
                  <p:embed/>
                  <p:pic>
                    <p:nvPicPr>
                      <p:cNvPr id="0" name=""/>
                      <p:cNvPicPr>
                        <a:picLocks noChangeAspect="1" noChangeArrowheads="1"/>
                      </p:cNvPicPr>
                      <p:nvPr/>
                    </p:nvPicPr>
                    <p:blipFill>
                      <a:blip r:embed="rId7"/>
                      <a:srcRect/>
                      <a:stretch>
                        <a:fillRect/>
                      </a:stretch>
                    </p:blipFill>
                    <p:spPr bwMode="auto">
                      <a:xfrm>
                        <a:off x="3623396" y="2709717"/>
                        <a:ext cx="24320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436161703"/>
              </p:ext>
            </p:extLst>
          </p:nvPr>
        </p:nvGraphicFramePr>
        <p:xfrm>
          <a:off x="3395663" y="4975225"/>
          <a:ext cx="2673350" cy="398463"/>
        </p:xfrm>
        <a:graphic>
          <a:graphicData uri="http://schemas.openxmlformats.org/presentationml/2006/ole">
            <mc:AlternateContent xmlns:mc="http://schemas.openxmlformats.org/markup-compatibility/2006">
              <mc:Choice xmlns:v="urn:schemas-microsoft-com:vml" Requires="v">
                <p:oleObj spid="_x0000_s416786" name="Equation" r:id="rId8" imgW="2044440" imgH="330120" progId="Equation.DSMT4">
                  <p:embed/>
                </p:oleObj>
              </mc:Choice>
              <mc:Fallback>
                <p:oleObj name="Equation" r:id="rId8" imgW="2044440" imgH="330120" progId="Equation.DSMT4">
                  <p:embed/>
                  <p:pic>
                    <p:nvPicPr>
                      <p:cNvPr id="0" name=""/>
                      <p:cNvPicPr>
                        <a:picLocks noChangeAspect="1" noChangeArrowheads="1"/>
                      </p:cNvPicPr>
                      <p:nvPr/>
                    </p:nvPicPr>
                    <p:blipFill>
                      <a:blip r:embed="rId9"/>
                      <a:srcRect/>
                      <a:stretch>
                        <a:fillRect/>
                      </a:stretch>
                    </p:blipFill>
                    <p:spPr bwMode="auto">
                      <a:xfrm>
                        <a:off x="3395663" y="4975225"/>
                        <a:ext cx="267335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 name="Audio 1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141030292"/>
      </p:ext>
    </p:extLst>
  </p:cSld>
  <p:clrMapOvr>
    <a:masterClrMapping/>
  </p:clrMapOvr>
  <mc:AlternateContent xmlns:mc="http://schemas.openxmlformats.org/markup-compatibility/2006">
    <mc:Choice xmlns:p14="http://schemas.microsoft.com/office/powerpoint/2010/main" Requires="p14">
      <p:transition spd="slow" p14:dur="2000" advTm="47188"/>
    </mc:Choice>
    <mc:Fallback>
      <p:transition spd="slow" advTm="47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Dependence of vectors</a:t>
            </a:r>
            <a:endParaRPr lang="en-CA" dirty="0"/>
          </a:p>
        </p:txBody>
      </p:sp>
      <p:sp>
        <p:nvSpPr>
          <p:cNvPr id="3" name="Content Placeholder 2"/>
          <p:cNvSpPr>
            <a:spLocks noGrp="1"/>
          </p:cNvSpPr>
          <p:nvPr>
            <p:ph idx="1"/>
          </p:nvPr>
        </p:nvSpPr>
        <p:spPr/>
        <p:txBody>
          <a:bodyPr/>
          <a:lstStyle/>
          <a:p>
            <a:pPr marL="0" indent="0">
              <a:buNone/>
            </a:pPr>
            <a:r>
              <a:rPr lang="en-US" dirty="0" smtClean="0"/>
              <a:t>Theorem</a:t>
            </a:r>
          </a:p>
          <a:p>
            <a:pPr marL="0" indent="0">
              <a:buNone/>
            </a:pPr>
            <a:r>
              <a:rPr lang="en-US" dirty="0"/>
              <a:t>	</a:t>
            </a:r>
            <a:r>
              <a:rPr lang="en-US" dirty="0" smtClean="0"/>
              <a:t>If </a:t>
            </a:r>
            <a:r>
              <a:rPr lang="en-US" b="1" dirty="0" smtClean="0"/>
              <a:t>u</a:t>
            </a:r>
            <a:r>
              <a:rPr lang="en-US" dirty="0" smtClean="0"/>
              <a:t> is a non-zero vector and </a:t>
            </a:r>
            <a:r>
              <a:rPr lang="en-US" b="1" dirty="0" smtClean="0"/>
              <a:t>u</a:t>
            </a:r>
            <a:r>
              <a:rPr lang="en-US" dirty="0" smtClean="0"/>
              <a:t> linearly depends on a</a:t>
            </a:r>
            <a:br>
              <a:rPr lang="en-US" dirty="0" smtClean="0"/>
            </a:br>
            <a:r>
              <a:rPr lang="en-US" dirty="0" smtClean="0"/>
              <a:t>	a collection of vectors </a:t>
            </a:r>
            <a:r>
              <a:rPr lang="en-US" b="1" dirty="0" smtClean="0">
                <a:latin typeface="Times New Roman" panose="02020603050405020304" pitchFamily="18" charset="0"/>
              </a:rPr>
              <a:t>v</a:t>
            </a:r>
            <a:r>
              <a:rPr lang="en-US" baseline="-25000" dirty="0" smtClean="0">
                <a:latin typeface="Times New Roman" panose="02020603050405020304" pitchFamily="18" charset="0"/>
              </a:rPr>
              <a:t>1</a:t>
            </a:r>
            <a:r>
              <a:rPr lang="en-US" dirty="0">
                <a:latin typeface="Times New Roman" panose="02020603050405020304" pitchFamily="18" charset="0"/>
              </a:rPr>
              <a:t>, …, </a:t>
            </a:r>
            <a:r>
              <a:rPr lang="en-US" b="1" dirty="0" err="1" smtClean="0">
                <a:latin typeface="Times New Roman" panose="02020603050405020304" pitchFamily="18" charset="0"/>
              </a:rPr>
              <a:t>v</a:t>
            </a:r>
            <a:r>
              <a:rPr lang="en-US" i="1" baseline="-25000" dirty="0" err="1" smtClean="0">
                <a:latin typeface="Times New Roman" panose="02020603050405020304" pitchFamily="18" charset="0"/>
              </a:rPr>
              <a:t>n</a:t>
            </a:r>
            <a:r>
              <a:rPr lang="en-US" dirty="0" smtClean="0"/>
              <a:t>, then there must be at</a:t>
            </a:r>
            <a:br>
              <a:rPr lang="en-US" dirty="0" smtClean="0"/>
            </a:br>
            <a:r>
              <a:rPr lang="en-US" dirty="0" smtClean="0"/>
              <a:t>	least one vector </a:t>
            </a:r>
            <a:r>
              <a:rPr lang="en-US" b="1" dirty="0" err="1" smtClean="0"/>
              <a:t>v</a:t>
            </a:r>
            <a:r>
              <a:rPr lang="en-US" i="1" baseline="-25000" dirty="0" err="1" smtClean="0"/>
              <a:t>k</a:t>
            </a:r>
            <a:r>
              <a:rPr lang="en-US" dirty="0" smtClean="0"/>
              <a:t> that linearly depends on</a:t>
            </a:r>
            <a:br>
              <a:rPr lang="en-US" dirty="0" smtClean="0"/>
            </a:br>
            <a:r>
              <a:rPr lang="en-US" dirty="0" smtClean="0"/>
              <a:t>	</a:t>
            </a:r>
            <a:r>
              <a:rPr lang="en-US" b="1" dirty="0" smtClean="0"/>
              <a:t>u</a:t>
            </a:r>
            <a:r>
              <a:rPr lang="en-US" dirty="0" smtClean="0"/>
              <a:t>, </a:t>
            </a:r>
            <a:r>
              <a:rPr lang="en-US" b="1" dirty="0">
                <a:latin typeface="Times New Roman" panose="02020603050405020304" pitchFamily="18" charset="0"/>
              </a:rPr>
              <a:t>v</a:t>
            </a:r>
            <a:r>
              <a:rPr lang="en-US" baseline="-25000" dirty="0">
                <a:latin typeface="Times New Roman" panose="02020603050405020304" pitchFamily="18" charset="0"/>
              </a:rPr>
              <a:t>1</a:t>
            </a:r>
            <a:r>
              <a:rPr lang="en-US" dirty="0">
                <a:latin typeface="Times New Roman" panose="02020603050405020304" pitchFamily="18" charset="0"/>
              </a:rPr>
              <a:t>, …, </a:t>
            </a:r>
            <a:r>
              <a:rPr lang="en-US" b="1" dirty="0" err="1" smtClean="0">
                <a:latin typeface="Times New Roman" panose="02020603050405020304" pitchFamily="18" charset="0"/>
              </a:rPr>
              <a:t>v</a:t>
            </a:r>
            <a:r>
              <a:rPr lang="en-US" i="1" baseline="-25000" dirty="0" err="1" smtClean="0">
                <a:latin typeface="Times New Roman" panose="02020603050405020304" pitchFamily="18" charset="0"/>
              </a:rPr>
              <a:t>k</a:t>
            </a:r>
            <a:r>
              <a:rPr lang="en-US" baseline="-25000" dirty="0" smtClean="0">
                <a:latin typeface="Times New Roman" panose="02020603050405020304" pitchFamily="18" charset="0"/>
              </a:rPr>
              <a:t>–1</a:t>
            </a:r>
            <a:r>
              <a:rPr lang="en-US" dirty="0" smtClean="0"/>
              <a:t>, </a:t>
            </a:r>
            <a:r>
              <a:rPr lang="en-US" b="1" dirty="0" smtClean="0">
                <a:latin typeface="Times New Roman" panose="02020603050405020304" pitchFamily="18" charset="0"/>
              </a:rPr>
              <a:t>v</a:t>
            </a:r>
            <a:r>
              <a:rPr lang="en-US" i="1" baseline="-25000" dirty="0" smtClean="0">
                <a:latin typeface="Times New Roman" panose="02020603050405020304" pitchFamily="18" charset="0"/>
              </a:rPr>
              <a:t>k</a:t>
            </a:r>
            <a:r>
              <a:rPr lang="en-US" baseline="-25000" dirty="0" smtClean="0">
                <a:latin typeface="Times New Roman" panose="02020603050405020304" pitchFamily="18" charset="0"/>
              </a:rPr>
              <a:t>+1</a:t>
            </a:r>
            <a:r>
              <a:rPr lang="en-US" dirty="0" smtClean="0">
                <a:latin typeface="Times New Roman" panose="02020603050405020304" pitchFamily="18" charset="0"/>
              </a:rPr>
              <a:t>, </a:t>
            </a:r>
            <a:r>
              <a:rPr lang="en-US" dirty="0">
                <a:latin typeface="Times New Roman" panose="02020603050405020304" pitchFamily="18" charset="0"/>
              </a:rPr>
              <a:t>…, </a:t>
            </a:r>
            <a:r>
              <a:rPr lang="en-US" b="1" dirty="0" err="1">
                <a:latin typeface="Times New Roman" panose="02020603050405020304" pitchFamily="18" charset="0"/>
              </a:rPr>
              <a:t>v</a:t>
            </a:r>
            <a:r>
              <a:rPr lang="en-US" i="1" baseline="-25000" dirty="0" err="1">
                <a:latin typeface="Times New Roman" panose="02020603050405020304" pitchFamily="18" charset="0"/>
              </a:rPr>
              <a:t>n</a:t>
            </a:r>
            <a:endParaRPr lang="en-US" dirty="0"/>
          </a:p>
          <a:p>
            <a:pPr marL="0" indent="0">
              <a:buNone/>
            </a:pPr>
            <a:r>
              <a:rPr lang="en-US" dirty="0" smtClean="0"/>
              <a:t>Proof:</a:t>
            </a:r>
          </a:p>
          <a:p>
            <a:pPr marL="0" indent="0">
              <a:buNone/>
            </a:pPr>
            <a:r>
              <a:rPr lang="en-US" dirty="0"/>
              <a:t>	</a:t>
            </a:r>
            <a:r>
              <a:rPr lang="en-US" dirty="0" smtClean="0"/>
              <a:t>If                                           and </a:t>
            </a:r>
            <a:r>
              <a:rPr lang="en-US" b="1" dirty="0" smtClean="0"/>
              <a:t>u</a:t>
            </a:r>
            <a:r>
              <a:rPr lang="en-US" dirty="0" smtClean="0"/>
              <a:t> is not the zero vector,</a:t>
            </a:r>
            <a:br>
              <a:rPr lang="en-US" dirty="0" smtClean="0"/>
            </a:br>
            <a:r>
              <a:rPr lang="en-US" dirty="0" smtClean="0"/>
              <a:t>	then the solution vector </a:t>
            </a:r>
            <a:r>
              <a:rPr lang="en-US" b="1" dirty="0" smtClean="0">
                <a:latin typeface="Symbol" panose="05050102010706020507" pitchFamily="18" charset="2"/>
              </a:rPr>
              <a:t>a</a:t>
            </a:r>
            <a:r>
              <a:rPr lang="en-US" dirty="0" smtClean="0"/>
              <a:t> cannot be the zero vector.</a:t>
            </a:r>
          </a:p>
          <a:p>
            <a:pPr marL="0" indent="0">
              <a:buNone/>
            </a:pPr>
            <a:r>
              <a:rPr lang="en-US" dirty="0"/>
              <a:t>	</a:t>
            </a:r>
            <a:r>
              <a:rPr lang="en-US" dirty="0" smtClean="0"/>
              <a:t>Thus, at least one  entry </a:t>
            </a:r>
            <a:r>
              <a:rPr lang="en-US" i="1" dirty="0" err="1" smtClean="0">
                <a:latin typeface="Symbol" panose="05050102010706020507" pitchFamily="18" charset="2"/>
              </a:rPr>
              <a:t>a</a:t>
            </a:r>
            <a:r>
              <a:rPr lang="en-US" i="1" baseline="-25000" dirty="0" err="1" smtClean="0">
                <a:latin typeface="Times New Roman" panose="02020603050405020304" pitchFamily="18" charset="0"/>
              </a:rPr>
              <a:t>k</a:t>
            </a:r>
            <a:r>
              <a:rPr lang="en-US" dirty="0" smtClean="0">
                <a:latin typeface="Times New Roman" panose="02020603050405020304" pitchFamily="18" charset="0"/>
              </a:rPr>
              <a:t> </a:t>
            </a:r>
            <a:r>
              <a:rPr lang="en-CA" dirty="0" smtClean="0">
                <a:latin typeface="Times New Roman" panose="02020603050405020304" pitchFamily="18" charset="0"/>
              </a:rPr>
              <a:t>≠ 0</a:t>
            </a:r>
            <a:r>
              <a:rPr lang="en-CA" dirty="0" smtClean="0"/>
              <a:t>.</a:t>
            </a:r>
          </a:p>
          <a:p>
            <a:pPr marL="0" indent="0">
              <a:buNone/>
            </a:pPr>
            <a:r>
              <a:rPr lang="en-US" dirty="0"/>
              <a:t>	</a:t>
            </a:r>
            <a:r>
              <a:rPr lang="en-US" dirty="0" smtClean="0"/>
              <a:t>Thus, </a:t>
            </a:r>
            <a:endParaRPr lang="en-US" dirty="0" smtClean="0"/>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6</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3832053172"/>
              </p:ext>
            </p:extLst>
          </p:nvPr>
        </p:nvGraphicFramePr>
        <p:xfrm>
          <a:off x="1805483" y="3874489"/>
          <a:ext cx="2432050" cy="361950"/>
        </p:xfrm>
        <a:graphic>
          <a:graphicData uri="http://schemas.openxmlformats.org/presentationml/2006/ole">
            <mc:AlternateContent xmlns:mc="http://schemas.openxmlformats.org/markup-compatibility/2006">
              <mc:Choice xmlns:v="urn:schemas-microsoft-com:vml" Requires="v">
                <p:oleObj spid="_x0000_s424970" name="Equation" r:id="rId6" imgW="2044440" imgH="330120" progId="Equation.DSMT4">
                  <p:embed/>
                </p:oleObj>
              </mc:Choice>
              <mc:Fallback>
                <p:oleObj name="Equation" r:id="rId6" imgW="2044440" imgH="330120" progId="Equation.DSMT4">
                  <p:embed/>
                  <p:pic>
                    <p:nvPicPr>
                      <p:cNvPr id="0" name=""/>
                      <p:cNvPicPr>
                        <a:picLocks noChangeAspect="1" noChangeArrowheads="1"/>
                      </p:cNvPicPr>
                      <p:nvPr/>
                    </p:nvPicPr>
                    <p:blipFill>
                      <a:blip r:embed="rId7"/>
                      <a:srcRect/>
                      <a:stretch>
                        <a:fillRect/>
                      </a:stretch>
                    </p:blipFill>
                    <p:spPr bwMode="auto">
                      <a:xfrm>
                        <a:off x="1805483" y="3874489"/>
                        <a:ext cx="24320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586770183"/>
              </p:ext>
            </p:extLst>
          </p:nvPr>
        </p:nvGraphicFramePr>
        <p:xfrm>
          <a:off x="2155849" y="4996977"/>
          <a:ext cx="6808788" cy="398463"/>
        </p:xfrm>
        <a:graphic>
          <a:graphicData uri="http://schemas.openxmlformats.org/presentationml/2006/ole">
            <mc:AlternateContent xmlns:mc="http://schemas.openxmlformats.org/markup-compatibility/2006">
              <mc:Choice xmlns:v="urn:schemas-microsoft-com:vml" Requires="v">
                <p:oleObj spid="_x0000_s424971" name="Equation" r:id="rId8" imgW="5206680" imgH="330120" progId="Equation.DSMT4">
                  <p:embed/>
                </p:oleObj>
              </mc:Choice>
              <mc:Fallback>
                <p:oleObj name="Equation" r:id="rId8" imgW="5206680" imgH="330120" progId="Equation.DSMT4">
                  <p:embed/>
                  <p:pic>
                    <p:nvPicPr>
                      <p:cNvPr id="0" name=""/>
                      <p:cNvPicPr>
                        <a:picLocks noChangeAspect="1" noChangeArrowheads="1"/>
                      </p:cNvPicPr>
                      <p:nvPr/>
                    </p:nvPicPr>
                    <p:blipFill>
                      <a:blip r:embed="rId9"/>
                      <a:srcRect/>
                      <a:stretch>
                        <a:fillRect/>
                      </a:stretch>
                    </p:blipFill>
                    <p:spPr bwMode="auto">
                      <a:xfrm>
                        <a:off x="2155849" y="4996977"/>
                        <a:ext cx="6808788" cy="398463"/>
                      </a:xfrm>
                      <a:prstGeom prst="rect">
                        <a:avLst/>
                      </a:prstGeom>
                      <a:noFill/>
                      <a:ln>
                        <a:noFill/>
                      </a:ln>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792294374"/>
              </p:ext>
            </p:extLst>
          </p:nvPr>
        </p:nvGraphicFramePr>
        <p:xfrm>
          <a:off x="897406" y="5450799"/>
          <a:ext cx="7388225" cy="827088"/>
        </p:xfrm>
        <a:graphic>
          <a:graphicData uri="http://schemas.openxmlformats.org/presentationml/2006/ole">
            <mc:AlternateContent xmlns:mc="http://schemas.openxmlformats.org/markup-compatibility/2006">
              <mc:Choice xmlns:v="urn:schemas-microsoft-com:vml" Requires="v">
                <p:oleObj spid="_x0000_s424972" name="Equation" r:id="rId10" imgW="5651280" imgH="685800" progId="Equation.DSMT4">
                  <p:embed/>
                </p:oleObj>
              </mc:Choice>
              <mc:Fallback>
                <p:oleObj name="Equation" r:id="rId10" imgW="5651280" imgH="685800" progId="Equation.DSMT4">
                  <p:embed/>
                  <p:pic>
                    <p:nvPicPr>
                      <p:cNvPr id="0" name=""/>
                      <p:cNvPicPr>
                        <a:picLocks noChangeAspect="1" noChangeArrowheads="1"/>
                      </p:cNvPicPr>
                      <p:nvPr/>
                    </p:nvPicPr>
                    <p:blipFill>
                      <a:blip r:embed="rId11"/>
                      <a:srcRect/>
                      <a:stretch>
                        <a:fillRect/>
                      </a:stretch>
                    </p:blipFill>
                    <p:spPr bwMode="auto">
                      <a:xfrm>
                        <a:off x="897406" y="5450799"/>
                        <a:ext cx="7388225" cy="827088"/>
                      </a:xfrm>
                      <a:prstGeom prst="rect">
                        <a:avLst/>
                      </a:prstGeom>
                      <a:noFill/>
                      <a:ln>
                        <a:noFill/>
                      </a:ln>
                      <a:extLst/>
                    </p:spPr>
                  </p:pic>
                </p:oleObj>
              </mc:Fallback>
            </mc:AlternateContent>
          </a:graphicData>
        </a:graphic>
      </p:graphicFrame>
      <p:sp>
        <p:nvSpPr>
          <p:cNvPr id="12" name="Rectangle 11"/>
          <p:cNvSpPr/>
          <p:nvPr/>
        </p:nvSpPr>
        <p:spPr>
          <a:xfrm>
            <a:off x="8249909" y="5657750"/>
            <a:ext cx="482824" cy="461665"/>
          </a:xfrm>
          <a:prstGeom prst="rect">
            <a:avLst/>
          </a:prstGeom>
        </p:spPr>
        <p:txBody>
          <a:bodyPr wrap="none">
            <a:spAutoFit/>
          </a:bodyPr>
          <a:lstStyle/>
          <a:p>
            <a:r>
              <a:rPr lang="en-CA" sz="2400" dirty="0">
                <a:solidFill>
                  <a:schemeClr val="bg1"/>
                </a:solidFill>
              </a:rPr>
              <a:t>▮</a:t>
            </a:r>
            <a:endParaRPr lang="en-CA" sz="2400" dirty="0">
              <a:solidFill>
                <a:schemeClr val="bg1"/>
              </a:solidFill>
            </a:endParaRPr>
          </a:p>
        </p:txBody>
      </p:sp>
      <p:pic>
        <p:nvPicPr>
          <p:cNvPr id="14" name="Audio 1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938793766"/>
      </p:ext>
    </p:extLst>
  </p:cSld>
  <p:clrMapOvr>
    <a:masterClrMapping/>
  </p:clrMapOvr>
  <mc:AlternateContent xmlns:mc="http://schemas.openxmlformats.org/markup-compatibility/2006">
    <mc:Choice xmlns:p14="http://schemas.microsoft.com/office/powerpoint/2010/main" Requires="p14">
      <p:transition spd="slow" p14:dur="2000" advTm="123235"/>
    </mc:Choice>
    <mc:Fallback>
      <p:transition spd="slow" advTm="123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4"/>
                </p:tgtEl>
              </p:cMediaNode>
            </p:audio>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Dependence of vectors</a:t>
            </a:r>
            <a:endParaRPr lang="en-CA" dirty="0"/>
          </a:p>
        </p:txBody>
      </p:sp>
      <p:sp>
        <p:nvSpPr>
          <p:cNvPr id="3" name="Content Placeholder 2"/>
          <p:cNvSpPr>
            <a:spLocks noGrp="1"/>
          </p:cNvSpPr>
          <p:nvPr>
            <p:ph idx="1"/>
          </p:nvPr>
        </p:nvSpPr>
        <p:spPr/>
        <p:txBody>
          <a:bodyPr/>
          <a:lstStyle/>
          <a:p>
            <a:r>
              <a:rPr lang="en-US" dirty="0" smtClean="0"/>
              <a:t>For example,  given</a:t>
            </a:r>
          </a:p>
          <a:p>
            <a:endParaRPr lang="en-US" dirty="0"/>
          </a:p>
          <a:p>
            <a:endParaRPr lang="en-US" dirty="0" smtClean="0"/>
          </a:p>
          <a:p>
            <a:endParaRPr lang="en-US" dirty="0"/>
          </a:p>
          <a:p>
            <a:endParaRPr lang="en-US" dirty="0" smtClean="0"/>
          </a:p>
          <a:p>
            <a:pPr marL="0" indent="0">
              <a:buNone/>
            </a:pPr>
            <a:r>
              <a:rPr lang="en-US" dirty="0"/>
              <a:t> </a:t>
            </a:r>
            <a:r>
              <a:rPr lang="en-US" dirty="0" smtClean="0"/>
              <a:t>    the corresponding system of linear</a:t>
            </a:r>
            <a:br>
              <a:rPr lang="en-US" dirty="0" smtClean="0"/>
            </a:br>
            <a:r>
              <a:rPr lang="en-US" dirty="0" smtClean="0"/>
              <a:t>     equations has one unique</a:t>
            </a:r>
            <a:r>
              <a:rPr lang="en-US" dirty="0"/>
              <a:t> </a:t>
            </a:r>
            <a:r>
              <a:rPr lang="en-US" dirty="0" smtClean="0"/>
              <a:t>solution</a:t>
            </a:r>
          </a:p>
          <a:p>
            <a:pPr marL="0" indent="0">
              <a:buNone/>
            </a:pPr>
            <a:endParaRPr lang="en-US" dirty="0"/>
          </a:p>
          <a:p>
            <a:pPr marL="0" indent="0">
              <a:buNone/>
            </a:pPr>
            <a:endParaRPr lang="en-US" dirty="0" smtClean="0"/>
          </a:p>
          <a:p>
            <a:pPr marL="0" indent="0">
              <a:buNone/>
            </a:pPr>
            <a:endParaRPr lang="en-US" dirty="0"/>
          </a:p>
          <a:p>
            <a:r>
              <a:rPr lang="en-US" dirty="0" smtClean="0"/>
              <a:t>Thus</a:t>
            </a:r>
            <a:endParaRPr lang="en-US" dirty="0"/>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7</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4177821026"/>
              </p:ext>
            </p:extLst>
          </p:nvPr>
        </p:nvGraphicFramePr>
        <p:xfrm>
          <a:off x="2639205" y="2094694"/>
          <a:ext cx="3641725" cy="1223962"/>
        </p:xfrm>
        <a:graphic>
          <a:graphicData uri="http://schemas.openxmlformats.org/presentationml/2006/ole">
            <mc:AlternateContent xmlns:mc="http://schemas.openxmlformats.org/markup-compatibility/2006">
              <mc:Choice xmlns:v="urn:schemas-microsoft-com:vml" Requires="v">
                <p:oleObj spid="_x0000_s427013" name="Equation" r:id="rId6" imgW="3060360" imgH="1117440" progId="Equation.DSMT4">
                  <p:embed/>
                </p:oleObj>
              </mc:Choice>
              <mc:Fallback>
                <p:oleObj name="Equation" r:id="rId6" imgW="3060360" imgH="1117440" progId="Equation.DSMT4">
                  <p:embed/>
                  <p:pic>
                    <p:nvPicPr>
                      <p:cNvPr id="0" name=""/>
                      <p:cNvPicPr>
                        <a:picLocks noChangeAspect="1" noChangeArrowheads="1"/>
                      </p:cNvPicPr>
                      <p:nvPr/>
                    </p:nvPicPr>
                    <p:blipFill>
                      <a:blip r:embed="rId7"/>
                      <a:srcRect/>
                      <a:stretch>
                        <a:fillRect/>
                      </a:stretch>
                    </p:blipFill>
                    <p:spPr bwMode="auto">
                      <a:xfrm>
                        <a:off x="2639205" y="2094694"/>
                        <a:ext cx="3641725"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444061683"/>
              </p:ext>
            </p:extLst>
          </p:nvPr>
        </p:nvGraphicFramePr>
        <p:xfrm>
          <a:off x="5042448" y="3581322"/>
          <a:ext cx="966787" cy="1223962"/>
        </p:xfrm>
        <a:graphic>
          <a:graphicData uri="http://schemas.openxmlformats.org/presentationml/2006/ole">
            <mc:AlternateContent xmlns:mc="http://schemas.openxmlformats.org/markup-compatibility/2006">
              <mc:Choice xmlns:v="urn:schemas-microsoft-com:vml" Requires="v">
                <p:oleObj spid="_x0000_s427014" name="Equation" r:id="rId8" imgW="812520" imgH="1117440" progId="Equation.DSMT4">
                  <p:embed/>
                </p:oleObj>
              </mc:Choice>
              <mc:Fallback>
                <p:oleObj name="Equation" r:id="rId8" imgW="812520" imgH="1117440" progId="Equation.DSMT4">
                  <p:embed/>
                  <p:pic>
                    <p:nvPicPr>
                      <p:cNvPr id="0" name=""/>
                      <p:cNvPicPr>
                        <a:picLocks noChangeAspect="1" noChangeArrowheads="1"/>
                      </p:cNvPicPr>
                      <p:nvPr/>
                    </p:nvPicPr>
                    <p:blipFill>
                      <a:blip r:embed="rId9"/>
                      <a:srcRect/>
                      <a:stretch>
                        <a:fillRect/>
                      </a:stretch>
                    </p:blipFill>
                    <p:spPr bwMode="auto">
                      <a:xfrm>
                        <a:off x="5042448" y="3581322"/>
                        <a:ext cx="966787"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798170402"/>
              </p:ext>
            </p:extLst>
          </p:nvPr>
        </p:nvGraphicFramePr>
        <p:xfrm>
          <a:off x="1735423" y="5214313"/>
          <a:ext cx="3414713" cy="1223962"/>
        </p:xfrm>
        <a:graphic>
          <a:graphicData uri="http://schemas.openxmlformats.org/presentationml/2006/ole">
            <mc:AlternateContent xmlns:mc="http://schemas.openxmlformats.org/markup-compatibility/2006">
              <mc:Choice xmlns:v="urn:schemas-microsoft-com:vml" Requires="v">
                <p:oleObj spid="_x0000_s427015" name="Equation" r:id="rId10" imgW="2869920" imgH="1117440" progId="Equation.DSMT4">
                  <p:embed/>
                </p:oleObj>
              </mc:Choice>
              <mc:Fallback>
                <p:oleObj name="Equation" r:id="rId10" imgW="2869920" imgH="1117440" progId="Equation.DSMT4">
                  <p:embed/>
                  <p:pic>
                    <p:nvPicPr>
                      <p:cNvPr id="0" name=""/>
                      <p:cNvPicPr>
                        <a:picLocks noChangeAspect="1" noChangeArrowheads="1"/>
                      </p:cNvPicPr>
                      <p:nvPr/>
                    </p:nvPicPr>
                    <p:blipFill>
                      <a:blip r:embed="rId11"/>
                      <a:srcRect/>
                      <a:stretch>
                        <a:fillRect/>
                      </a:stretch>
                    </p:blipFill>
                    <p:spPr bwMode="auto">
                      <a:xfrm>
                        <a:off x="1735423" y="5214313"/>
                        <a:ext cx="3414713"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037885695"/>
      </p:ext>
    </p:extLst>
  </p:cSld>
  <p:clrMapOvr>
    <a:masterClrMapping/>
  </p:clrMapOvr>
  <mc:AlternateContent xmlns:mc="http://schemas.openxmlformats.org/markup-compatibility/2006">
    <mc:Choice xmlns:p14="http://schemas.microsoft.com/office/powerpoint/2010/main" Requires="p14">
      <p:transition spd="slow" p14:dur="2000" advTm="58967"/>
    </mc:Choice>
    <mc:Fallback>
      <p:transition spd="slow" advTm="58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Definitions</a:t>
            </a:r>
            <a:endParaRPr lang="en-CA" dirty="0"/>
          </a:p>
        </p:txBody>
      </p:sp>
      <p:sp>
        <p:nvSpPr>
          <p:cNvPr id="3" name="Content Placeholder 2"/>
          <p:cNvSpPr>
            <a:spLocks noGrp="1"/>
          </p:cNvSpPr>
          <p:nvPr>
            <p:ph idx="1"/>
          </p:nvPr>
        </p:nvSpPr>
        <p:spPr/>
        <p:txBody>
          <a:bodyPr/>
          <a:lstStyle/>
          <a:p>
            <a:r>
              <a:rPr lang="en-US" dirty="0" smtClean="0"/>
              <a:t>Definition:</a:t>
            </a:r>
          </a:p>
          <a:p>
            <a:pPr marL="0" indent="0">
              <a:buNone/>
            </a:pPr>
            <a:r>
              <a:rPr lang="en-US" dirty="0"/>
              <a:t>	</a:t>
            </a:r>
            <a:r>
              <a:rPr lang="en-US" dirty="0" smtClean="0"/>
              <a:t>Recall that the </a:t>
            </a:r>
            <a:r>
              <a:rPr lang="en-US" dirty="0" smtClean="0"/>
              <a:t>rank of an augmented matrix                is the </a:t>
            </a:r>
            <a:r>
              <a:rPr lang="en-US" dirty="0" smtClean="0"/>
              <a:t>	number</a:t>
            </a:r>
            <a:r>
              <a:rPr lang="en-US" dirty="0"/>
              <a:t> </a:t>
            </a:r>
            <a:r>
              <a:rPr lang="en-US" dirty="0" smtClean="0"/>
              <a:t>of </a:t>
            </a:r>
            <a:r>
              <a:rPr lang="en-US" dirty="0" smtClean="0"/>
              <a:t>non-zero rows any row-equivalent augmented </a:t>
            </a:r>
            <a:r>
              <a:rPr lang="en-US" dirty="0" smtClean="0"/>
              <a:t>	matrix</a:t>
            </a:r>
            <a:r>
              <a:rPr lang="en-US" dirty="0" smtClean="0"/>
              <a:t> </a:t>
            </a:r>
            <a:r>
              <a:rPr lang="en-US" dirty="0" smtClean="0"/>
              <a:t>that </a:t>
            </a:r>
            <a:r>
              <a:rPr lang="en-US" dirty="0" smtClean="0"/>
              <a:t>is in row-echelon form </a:t>
            </a:r>
          </a:p>
          <a:p>
            <a:pPr marL="0" indent="0">
              <a:buNone/>
            </a:pPr>
            <a:endParaRPr lang="en-US" dirty="0"/>
          </a:p>
          <a:p>
            <a:r>
              <a:rPr lang="en-US" dirty="0" smtClean="0"/>
              <a:t>Note that we can perform row operations on simply a matrix </a:t>
            </a:r>
            <a:r>
              <a:rPr lang="en-US" i="1" dirty="0" smtClean="0"/>
              <a:t>A</a:t>
            </a:r>
            <a:r>
              <a:rPr lang="en-US" dirty="0" smtClean="0"/>
              <a:t> without the augmentation with a target vector </a:t>
            </a:r>
            <a:r>
              <a:rPr lang="en-US" b="1" dirty="0" smtClean="0"/>
              <a:t>b</a:t>
            </a:r>
            <a:endParaRPr lang="en-US" dirty="0" smtClean="0"/>
          </a:p>
          <a:p>
            <a:endParaRPr lang="en-US" dirty="0"/>
          </a:p>
          <a:p>
            <a:r>
              <a:rPr lang="en-US" dirty="0" smtClean="0"/>
              <a:t>Definition</a:t>
            </a:r>
          </a:p>
          <a:p>
            <a:pPr marL="0" indent="0">
              <a:buNone/>
            </a:pPr>
            <a:r>
              <a:rPr lang="en-US" dirty="0"/>
              <a:t>	</a:t>
            </a:r>
            <a:r>
              <a:rPr lang="en-US" dirty="0" smtClean="0"/>
              <a:t>The rank of a matrix </a:t>
            </a:r>
            <a:r>
              <a:rPr lang="en-US" i="1" dirty="0" smtClean="0"/>
              <a:t>A</a:t>
            </a:r>
            <a:r>
              <a:rPr lang="en-US" dirty="0" smtClean="0"/>
              <a:t> is the number of non-zero rows of</a:t>
            </a:r>
            <a:br>
              <a:rPr lang="en-US" dirty="0" smtClean="0"/>
            </a:br>
            <a:r>
              <a:rPr lang="en-US" dirty="0" smtClean="0"/>
              <a:t>	any row-equivalent matrix that is in row-echelon form</a:t>
            </a:r>
            <a:endParaRPr lang="en-US" dirty="0"/>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8</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3455570523"/>
              </p:ext>
            </p:extLst>
          </p:nvPr>
        </p:nvGraphicFramePr>
        <p:xfrm>
          <a:off x="6799121" y="2027238"/>
          <a:ext cx="769937" cy="417512"/>
        </p:xfrm>
        <a:graphic>
          <a:graphicData uri="http://schemas.openxmlformats.org/presentationml/2006/ole">
            <mc:AlternateContent xmlns:mc="http://schemas.openxmlformats.org/markup-compatibility/2006">
              <mc:Choice xmlns:v="urn:schemas-microsoft-com:vml" Requires="v">
                <p:oleObj spid="_x0000_s418824" name="Equation" r:id="rId6" imgW="647640" imgH="380880" progId="Equation.DSMT4">
                  <p:embed/>
                </p:oleObj>
              </mc:Choice>
              <mc:Fallback>
                <p:oleObj name="Equation" r:id="rId6" imgW="647640" imgH="380880" progId="Equation.DSMT4">
                  <p:embed/>
                  <p:pic>
                    <p:nvPicPr>
                      <p:cNvPr id="0" name=""/>
                      <p:cNvPicPr>
                        <a:picLocks noChangeAspect="1" noChangeArrowheads="1"/>
                      </p:cNvPicPr>
                      <p:nvPr/>
                    </p:nvPicPr>
                    <p:blipFill>
                      <a:blip r:embed="rId7"/>
                      <a:srcRect/>
                      <a:stretch>
                        <a:fillRect/>
                      </a:stretch>
                    </p:blipFill>
                    <p:spPr bwMode="auto">
                      <a:xfrm>
                        <a:off x="6799121" y="2027238"/>
                        <a:ext cx="769937"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 name="Audio 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298090167"/>
      </p:ext>
    </p:extLst>
  </p:cSld>
  <p:clrMapOvr>
    <a:masterClrMapping/>
  </p:clrMapOvr>
  <mc:AlternateContent xmlns:mc="http://schemas.openxmlformats.org/markup-compatibility/2006">
    <mc:Choice xmlns:p14="http://schemas.microsoft.com/office/powerpoint/2010/main" Requires="p14">
      <p:transition spd="slow" p14:dur="2000" advTm="48106"/>
    </mc:Choice>
    <mc:Fallback>
      <p:transition spd="slow" advTm="48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Terminology</a:t>
            </a:r>
            <a:endParaRPr lang="en-CA" dirty="0"/>
          </a:p>
        </p:txBody>
      </p:sp>
      <p:sp>
        <p:nvSpPr>
          <p:cNvPr id="3" name="Content Placeholder 2"/>
          <p:cNvSpPr>
            <a:spLocks noGrp="1"/>
          </p:cNvSpPr>
          <p:nvPr>
            <p:ph idx="1"/>
          </p:nvPr>
        </p:nvSpPr>
        <p:spPr/>
        <p:txBody>
          <a:bodyPr/>
          <a:lstStyle/>
          <a:p>
            <a:r>
              <a:rPr lang="en-US" dirty="0" smtClean="0"/>
              <a:t>For example, because</a:t>
            </a:r>
          </a:p>
          <a:p>
            <a:endParaRPr lang="en-US" dirty="0"/>
          </a:p>
          <a:p>
            <a:endParaRPr lang="en-US" dirty="0" smtClean="0"/>
          </a:p>
          <a:p>
            <a:endParaRPr lang="en-US" dirty="0"/>
          </a:p>
          <a:p>
            <a:pPr marL="0" indent="0">
              <a:buNone/>
            </a:pPr>
            <a:r>
              <a:rPr lang="en-US" dirty="0" smtClean="0"/>
              <a:t>      thus, the </a:t>
            </a:r>
            <a:r>
              <a:rPr lang="en-US" dirty="0" smtClean="0">
                <a:latin typeface="Times New Roman" panose="02020603050405020304" pitchFamily="18" charset="0"/>
              </a:rPr>
              <a:t>rank(</a:t>
            </a:r>
            <a:r>
              <a:rPr lang="en-US" i="1" dirty="0" smtClean="0">
                <a:latin typeface="Times New Roman" panose="02020603050405020304" pitchFamily="18" charset="0"/>
              </a:rPr>
              <a:t>A</a:t>
            </a:r>
            <a:r>
              <a:rPr lang="en-US" dirty="0" smtClean="0">
                <a:latin typeface="Times New Roman" panose="02020603050405020304" pitchFamily="18" charset="0"/>
              </a:rPr>
              <a:t>) = 2</a:t>
            </a:r>
          </a:p>
          <a:p>
            <a:endParaRPr lang="en-US" dirty="0" smtClean="0"/>
          </a:p>
          <a:p>
            <a:r>
              <a:rPr lang="en-US" dirty="0"/>
              <a:t>For example, because</a:t>
            </a:r>
          </a:p>
          <a:p>
            <a:endParaRPr lang="en-US" dirty="0"/>
          </a:p>
          <a:p>
            <a:endParaRPr lang="en-US" dirty="0"/>
          </a:p>
          <a:p>
            <a:endParaRPr lang="en-US" dirty="0" smtClean="0"/>
          </a:p>
          <a:p>
            <a:endParaRPr lang="en-US" dirty="0"/>
          </a:p>
          <a:p>
            <a:pPr marL="0" indent="0">
              <a:buNone/>
            </a:pPr>
            <a:r>
              <a:rPr lang="en-US" dirty="0"/>
              <a:t>      thus, the </a:t>
            </a:r>
            <a:r>
              <a:rPr lang="en-US" dirty="0" smtClean="0">
                <a:latin typeface="Times New Roman" panose="02020603050405020304" pitchFamily="18" charset="0"/>
              </a:rPr>
              <a:t>rank(</a:t>
            </a:r>
            <a:r>
              <a:rPr lang="en-US" i="1" dirty="0" smtClean="0">
                <a:latin typeface="Times New Roman" panose="02020603050405020304" pitchFamily="18" charset="0"/>
              </a:rPr>
              <a:t>B</a:t>
            </a:r>
            <a:r>
              <a:rPr lang="en-US" dirty="0" smtClean="0">
                <a:latin typeface="Times New Roman" panose="02020603050405020304" pitchFamily="18" charset="0"/>
              </a:rPr>
              <a:t>) </a:t>
            </a:r>
            <a:r>
              <a:rPr lang="en-US" dirty="0">
                <a:latin typeface="Times New Roman" panose="02020603050405020304" pitchFamily="18" charset="0"/>
              </a:rPr>
              <a:t>= </a:t>
            </a:r>
            <a:r>
              <a:rPr lang="en-US" dirty="0" smtClean="0">
                <a:latin typeface="Times New Roman" panose="02020603050405020304" pitchFamily="18" charset="0"/>
              </a:rPr>
              <a:t>4</a:t>
            </a:r>
            <a:endParaRPr lang="en-US" dirty="0">
              <a:latin typeface="Times New Roman" panose="02020603050405020304" pitchFamily="18" charset="0"/>
            </a:endParaRPr>
          </a:p>
          <a:p>
            <a:endParaRPr lang="en-US" dirty="0" smtClean="0"/>
          </a:p>
          <a:p>
            <a:pPr marL="0" indent="0">
              <a:buNone/>
            </a:pPr>
            <a:r>
              <a:rPr lang="en-US" dirty="0"/>
              <a:t>	</a:t>
            </a:r>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9</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9" name="Object 8"/>
          <p:cNvGraphicFramePr>
            <a:graphicFrameLocks noChangeAspect="1"/>
          </p:cNvGraphicFramePr>
          <p:nvPr>
            <p:extLst>
              <p:ext uri="{D42A27DB-BD31-4B8C-83A1-F6EECF244321}">
                <p14:modId xmlns:p14="http://schemas.microsoft.com/office/powerpoint/2010/main" val="3210213431"/>
              </p:ext>
            </p:extLst>
          </p:nvPr>
        </p:nvGraphicFramePr>
        <p:xfrm>
          <a:off x="2382838" y="2136775"/>
          <a:ext cx="4148137" cy="1009650"/>
        </p:xfrm>
        <a:graphic>
          <a:graphicData uri="http://schemas.openxmlformats.org/presentationml/2006/ole">
            <mc:AlternateContent xmlns:mc="http://schemas.openxmlformats.org/markup-compatibility/2006">
              <mc:Choice xmlns:v="urn:schemas-microsoft-com:vml" Requires="v">
                <p:oleObj spid="_x0000_s417809" name="Equation" r:id="rId6" imgW="4216320" imgH="1117440" progId="Equation.DSMT4">
                  <p:embed/>
                </p:oleObj>
              </mc:Choice>
              <mc:Fallback>
                <p:oleObj name="Equation" r:id="rId6" imgW="4216320" imgH="1117440" progId="Equation.DSMT4">
                  <p:embed/>
                  <p:pic>
                    <p:nvPicPr>
                      <p:cNvPr id="0" name="Object 5"/>
                      <p:cNvPicPr>
                        <a:picLocks noChangeAspect="1" noChangeArrowheads="1"/>
                      </p:cNvPicPr>
                      <p:nvPr/>
                    </p:nvPicPr>
                    <p:blipFill>
                      <a:blip r:embed="rId7"/>
                      <a:srcRect/>
                      <a:stretch>
                        <a:fillRect/>
                      </a:stretch>
                    </p:blipFill>
                    <p:spPr bwMode="auto">
                      <a:xfrm>
                        <a:off x="2382838" y="2136775"/>
                        <a:ext cx="4148137"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701903904"/>
              </p:ext>
            </p:extLst>
          </p:nvPr>
        </p:nvGraphicFramePr>
        <p:xfrm>
          <a:off x="2155825" y="4519015"/>
          <a:ext cx="5106988" cy="1352550"/>
        </p:xfrm>
        <a:graphic>
          <a:graphicData uri="http://schemas.openxmlformats.org/presentationml/2006/ole">
            <mc:AlternateContent xmlns:mc="http://schemas.openxmlformats.org/markup-compatibility/2006">
              <mc:Choice xmlns:v="urn:schemas-microsoft-com:vml" Requires="v">
                <p:oleObj spid="_x0000_s417810" name="Equation" r:id="rId8" imgW="5194080" imgH="1498320" progId="Equation.DSMT4">
                  <p:embed/>
                </p:oleObj>
              </mc:Choice>
              <mc:Fallback>
                <p:oleObj name="Equation" r:id="rId8" imgW="5194080" imgH="1498320" progId="Equation.DSMT4">
                  <p:embed/>
                  <p:pic>
                    <p:nvPicPr>
                      <p:cNvPr id="0" name="Object 13"/>
                      <p:cNvPicPr>
                        <a:picLocks noChangeAspect="1" noChangeArrowheads="1"/>
                      </p:cNvPicPr>
                      <p:nvPr/>
                    </p:nvPicPr>
                    <p:blipFill>
                      <a:blip r:embed="rId9"/>
                      <a:srcRect/>
                      <a:stretch>
                        <a:fillRect/>
                      </a:stretch>
                    </p:blipFill>
                    <p:spPr bwMode="auto">
                      <a:xfrm>
                        <a:off x="2155825" y="4519015"/>
                        <a:ext cx="5106988"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 name="Audio 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014168238"/>
      </p:ext>
    </p:extLst>
  </p:cSld>
  <p:clrMapOvr>
    <a:masterClrMapping/>
  </p:clrMapOvr>
  <mc:AlternateContent xmlns:mc="http://schemas.openxmlformats.org/markup-compatibility/2006">
    <mc:Choice xmlns:p14="http://schemas.microsoft.com/office/powerpoint/2010/main" Requires="p14">
      <p:transition spd="slow" p14:dur="2000" advTm="36800"/>
    </mc:Choice>
    <mc:Fallback>
      <p:transition spd="slow" advTm="36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3|45.4|13.6"/>
</p:tagLst>
</file>

<file path=ppt/tags/tag10.xml><?xml version="1.0" encoding="utf-8"?>
<p:tagLst xmlns:a="http://schemas.openxmlformats.org/drawingml/2006/main" xmlns:r="http://schemas.openxmlformats.org/officeDocument/2006/relationships" xmlns:p="http://schemas.openxmlformats.org/presentationml/2006/main">
  <p:tag name="TIMING" val="|19.3|9.1"/>
</p:tagLst>
</file>

<file path=ppt/tags/tag11.xml><?xml version="1.0" encoding="utf-8"?>
<p:tagLst xmlns:a="http://schemas.openxmlformats.org/drawingml/2006/main" xmlns:r="http://schemas.openxmlformats.org/officeDocument/2006/relationships" xmlns:p="http://schemas.openxmlformats.org/presentationml/2006/main">
  <p:tag name="TIMING" val="|19.3|9.1"/>
</p:tagLst>
</file>

<file path=ppt/tags/tag12.xml><?xml version="1.0" encoding="utf-8"?>
<p:tagLst xmlns:a="http://schemas.openxmlformats.org/drawingml/2006/main" xmlns:r="http://schemas.openxmlformats.org/officeDocument/2006/relationships" xmlns:p="http://schemas.openxmlformats.org/presentationml/2006/main">
  <p:tag name="TIMING" val="|19.3|9.1"/>
</p:tagLst>
</file>

<file path=ppt/tags/tag13.xml><?xml version="1.0" encoding="utf-8"?>
<p:tagLst xmlns:a="http://schemas.openxmlformats.org/drawingml/2006/main" xmlns:r="http://schemas.openxmlformats.org/officeDocument/2006/relationships" xmlns:p="http://schemas.openxmlformats.org/presentationml/2006/main">
  <p:tag name="TIMING" val="|19.3|9.1"/>
</p:tagLst>
</file>

<file path=ppt/tags/tag14.xml><?xml version="1.0" encoding="utf-8"?>
<p:tagLst xmlns:a="http://schemas.openxmlformats.org/drawingml/2006/main" xmlns:r="http://schemas.openxmlformats.org/officeDocument/2006/relationships" xmlns:p="http://schemas.openxmlformats.org/presentationml/2006/main">
  <p:tag name="TIMING" val="|19.3|9.1"/>
</p:tagLst>
</file>

<file path=ppt/tags/tag15.xml><?xml version="1.0" encoding="utf-8"?>
<p:tagLst xmlns:a="http://schemas.openxmlformats.org/drawingml/2006/main" xmlns:r="http://schemas.openxmlformats.org/officeDocument/2006/relationships" xmlns:p="http://schemas.openxmlformats.org/presentationml/2006/main">
  <p:tag name="TIMING" val="|14.9|28.9|8.9"/>
</p:tagLst>
</file>

<file path=ppt/tags/tag16.xml><?xml version="1.0" encoding="utf-8"?>
<p:tagLst xmlns:a="http://schemas.openxmlformats.org/drawingml/2006/main" xmlns:r="http://schemas.openxmlformats.org/officeDocument/2006/relationships" xmlns:p="http://schemas.openxmlformats.org/presentationml/2006/main">
  <p:tag name="TIMING" val="|19.7|8"/>
</p:tagLst>
</file>

<file path=ppt/tags/tag17.xml><?xml version="1.0" encoding="utf-8"?>
<p:tagLst xmlns:a="http://schemas.openxmlformats.org/drawingml/2006/main" xmlns:r="http://schemas.openxmlformats.org/officeDocument/2006/relationships" xmlns:p="http://schemas.openxmlformats.org/presentationml/2006/main">
  <p:tag name="TIMING" val="|19.5|6.3|16.7|8.6"/>
</p:tagLst>
</file>

<file path=ppt/tags/tag18.xml><?xml version="1.0" encoding="utf-8"?>
<p:tagLst xmlns:a="http://schemas.openxmlformats.org/drawingml/2006/main" xmlns:r="http://schemas.openxmlformats.org/officeDocument/2006/relationships" xmlns:p="http://schemas.openxmlformats.org/presentationml/2006/main">
  <p:tag name="TIMING" val="|29.1|5.9|14.8"/>
</p:tagLst>
</file>

<file path=ppt/tags/tag19.xml><?xml version="1.0" encoding="utf-8"?>
<p:tagLst xmlns:a="http://schemas.openxmlformats.org/drawingml/2006/main" xmlns:r="http://schemas.openxmlformats.org/officeDocument/2006/relationships" xmlns:p="http://schemas.openxmlformats.org/presentationml/2006/main">
  <p:tag name="TIMING" val="|34.4|37.1|17.1|21.9"/>
</p:tagLst>
</file>

<file path=ppt/tags/tag2.xml><?xml version="1.0" encoding="utf-8"?>
<p:tagLst xmlns:a="http://schemas.openxmlformats.org/drawingml/2006/main" xmlns:r="http://schemas.openxmlformats.org/officeDocument/2006/relationships" xmlns:p="http://schemas.openxmlformats.org/presentationml/2006/main">
  <p:tag name="TIMING" val="|19.3|9.1"/>
</p:tagLst>
</file>

<file path=ppt/tags/tag20.xml><?xml version="1.0" encoding="utf-8"?>
<p:tagLst xmlns:a="http://schemas.openxmlformats.org/drawingml/2006/main" xmlns:r="http://schemas.openxmlformats.org/officeDocument/2006/relationships" xmlns:p="http://schemas.openxmlformats.org/presentationml/2006/main">
  <p:tag name="TIMING" val="|21|6.1|12.7|68.1|64.1"/>
</p:tagLst>
</file>

<file path=ppt/tags/tag21.xml><?xml version="1.0" encoding="utf-8"?>
<p:tagLst xmlns:a="http://schemas.openxmlformats.org/drawingml/2006/main" xmlns:r="http://schemas.openxmlformats.org/officeDocument/2006/relationships" xmlns:p="http://schemas.openxmlformats.org/presentationml/2006/main">
  <p:tag name="TIMING" val="|22.2|58.4"/>
</p:tagLst>
</file>

<file path=ppt/tags/tag22.xml><?xml version="1.0" encoding="utf-8"?>
<p:tagLst xmlns:a="http://schemas.openxmlformats.org/drawingml/2006/main" xmlns:r="http://schemas.openxmlformats.org/officeDocument/2006/relationships" xmlns:p="http://schemas.openxmlformats.org/presentationml/2006/main">
  <p:tag name="TIMING" val="|33.5|13.8|26.5|30"/>
</p:tagLst>
</file>

<file path=ppt/tags/tag23.xml><?xml version="1.0" encoding="utf-8"?>
<p:tagLst xmlns:a="http://schemas.openxmlformats.org/drawingml/2006/main" xmlns:r="http://schemas.openxmlformats.org/officeDocument/2006/relationships" xmlns:p="http://schemas.openxmlformats.org/presentationml/2006/main">
  <p:tag name="TIMING" val="|28.9|39.3|17.9|18.5|9.8"/>
</p:tagLst>
</file>

<file path=ppt/tags/tag24.xml><?xml version="1.0" encoding="utf-8"?>
<p:tagLst xmlns:a="http://schemas.openxmlformats.org/drawingml/2006/main" xmlns:r="http://schemas.openxmlformats.org/officeDocument/2006/relationships" xmlns:p="http://schemas.openxmlformats.org/presentationml/2006/main">
  <p:tag name="TIMING" val="|11.2|11.3|21.8|27|13"/>
</p:tagLst>
</file>

<file path=ppt/tags/tag3.xml><?xml version="1.0" encoding="utf-8"?>
<p:tagLst xmlns:a="http://schemas.openxmlformats.org/drawingml/2006/main" xmlns:r="http://schemas.openxmlformats.org/officeDocument/2006/relationships" xmlns:p="http://schemas.openxmlformats.org/presentationml/2006/main">
  <p:tag name="TIMING" val="|23.4"/>
</p:tagLst>
</file>

<file path=ppt/tags/tag4.xml><?xml version="1.0" encoding="utf-8"?>
<p:tagLst xmlns:a="http://schemas.openxmlformats.org/drawingml/2006/main" xmlns:r="http://schemas.openxmlformats.org/officeDocument/2006/relationships" xmlns:p="http://schemas.openxmlformats.org/presentationml/2006/main">
  <p:tag name="TIMING" val="|23|2.3|21.3|15.4|1.1|39.3"/>
</p:tagLst>
</file>

<file path=ppt/tags/tag5.xml><?xml version="1.0" encoding="utf-8"?>
<p:tagLst xmlns:a="http://schemas.openxmlformats.org/drawingml/2006/main" xmlns:r="http://schemas.openxmlformats.org/officeDocument/2006/relationships" xmlns:p="http://schemas.openxmlformats.org/presentationml/2006/main">
  <p:tag name="TIMING" val="|42"/>
</p:tagLst>
</file>

<file path=ppt/tags/tag6.xml><?xml version="1.0" encoding="utf-8"?>
<p:tagLst xmlns:a="http://schemas.openxmlformats.org/drawingml/2006/main" xmlns:r="http://schemas.openxmlformats.org/officeDocument/2006/relationships" xmlns:p="http://schemas.openxmlformats.org/presentationml/2006/main">
  <p:tag name="TIMING" val="|17.5|12.2"/>
</p:tagLst>
</file>

<file path=ppt/tags/tag7.xml><?xml version="1.0" encoding="utf-8"?>
<p:tagLst xmlns:a="http://schemas.openxmlformats.org/drawingml/2006/main" xmlns:r="http://schemas.openxmlformats.org/officeDocument/2006/relationships" xmlns:p="http://schemas.openxmlformats.org/presentationml/2006/main">
  <p:tag name="TIMING" val="|15.7"/>
</p:tagLst>
</file>

<file path=ppt/tags/tag8.xml><?xml version="1.0" encoding="utf-8"?>
<p:tagLst xmlns:a="http://schemas.openxmlformats.org/drawingml/2006/main" xmlns:r="http://schemas.openxmlformats.org/officeDocument/2006/relationships" xmlns:p="http://schemas.openxmlformats.org/presentationml/2006/main">
  <p:tag name="TIMING" val="|19.3|9.1"/>
</p:tagLst>
</file>

<file path=ppt/tags/tag9.xml><?xml version="1.0" encoding="utf-8"?>
<p:tagLst xmlns:a="http://schemas.openxmlformats.org/drawingml/2006/main" xmlns:r="http://schemas.openxmlformats.org/officeDocument/2006/relationships" xmlns:p="http://schemas.openxmlformats.org/presentationml/2006/main">
  <p:tag name="TIMING" val="|19.3|9.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37747</TotalTime>
  <Words>1022</Words>
  <Application>Microsoft Office PowerPoint</Application>
  <PresentationFormat>On-screen Show (4:3)</PresentationFormat>
  <Paragraphs>315</Paragraphs>
  <Slides>31</Slides>
  <Notes>0</Notes>
  <HiddenSlides>0</HiddenSlides>
  <MMClips>31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31</vt:i4>
      </vt:variant>
    </vt:vector>
  </HeadingPairs>
  <TitlesOfParts>
    <vt:vector size="34" baseType="lpstr">
      <vt:lpstr>Office Theme</vt:lpstr>
      <vt:lpstr>Equation</vt:lpstr>
      <vt:lpstr>MathType 6.0 Equation</vt:lpstr>
      <vt:lpstr>6.5 Linear dependence and independence of a collection of vectors</vt:lpstr>
      <vt:lpstr>Introduction</vt:lpstr>
      <vt:lpstr>Definition</vt:lpstr>
      <vt:lpstr>The zero vector</vt:lpstr>
      <vt:lpstr>Definition</vt:lpstr>
      <vt:lpstr>Dependence of vectors</vt:lpstr>
      <vt:lpstr>Dependence of vectors</vt:lpstr>
      <vt:lpstr>Definitions</vt:lpstr>
      <vt:lpstr>Terminology</vt:lpstr>
      <vt:lpstr>Terminology</vt:lpstr>
      <vt:lpstr>Approach to determining dependence</vt:lpstr>
      <vt:lpstr>Examples</vt:lpstr>
      <vt:lpstr>Examples</vt:lpstr>
      <vt:lpstr>Examples</vt:lpstr>
      <vt:lpstr>Examples</vt:lpstr>
      <vt:lpstr>Examples</vt:lpstr>
      <vt:lpstr>Definitions</vt:lpstr>
      <vt:lpstr>Collections with the zero vector</vt:lpstr>
      <vt:lpstr>Collections with the zero vector</vt:lpstr>
      <vt:lpstr>Determining linear independence</vt:lpstr>
      <vt:lpstr>Determining linear independence</vt:lpstr>
      <vt:lpstr>Determining linear independence</vt:lpstr>
      <vt:lpstr>Determining linear independence</vt:lpstr>
      <vt:lpstr>Determining linear independence</vt:lpstr>
      <vt:lpstr>Question on linear dependence</vt:lpstr>
      <vt:lpstr>Question on linear dependence</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877</cp:revision>
  <dcterms:created xsi:type="dcterms:W3CDTF">2020-04-30T19:27:29Z</dcterms:created>
  <dcterms:modified xsi:type="dcterms:W3CDTF">2020-10-27T12:03:39Z</dcterms:modified>
</cp:coreProperties>
</file>